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0"/>
  </p:handoutMasterIdLst>
  <p:sldIdLst>
    <p:sldId id="256" r:id="rId2"/>
    <p:sldId id="257" r:id="rId3"/>
    <p:sldId id="269" r:id="rId4"/>
    <p:sldId id="259" r:id="rId5"/>
    <p:sldId id="263" r:id="rId6"/>
    <p:sldId id="264" r:id="rId7"/>
    <p:sldId id="272" r:id="rId8"/>
    <p:sldId id="270" r:id="rId9"/>
    <p:sldId id="273" r:id="rId10"/>
    <p:sldId id="267" r:id="rId11"/>
    <p:sldId id="265" r:id="rId12"/>
    <p:sldId id="275" r:id="rId13"/>
    <p:sldId id="266" r:id="rId14"/>
    <p:sldId id="268" r:id="rId15"/>
    <p:sldId id="260" r:id="rId16"/>
    <p:sldId id="271" r:id="rId17"/>
    <p:sldId id="261" r:id="rId18"/>
    <p:sldId id="262" r:id="rId19"/>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33" autoAdjust="0"/>
    <p:restoredTop sz="94660"/>
  </p:normalViewPr>
  <p:slideViewPr>
    <p:cSldViewPr>
      <p:cViewPr varScale="1">
        <p:scale>
          <a:sx n="128" d="100"/>
          <a:sy n="128" d="100"/>
        </p:scale>
        <p:origin x="688" y="176"/>
      </p:cViewPr>
      <p:guideLst>
        <p:guide orient="horz" pos="2160"/>
        <p:guide pos="2880"/>
      </p:guideLst>
    </p:cSldViewPr>
  </p:slideViewPr>
  <p:notesTextViewPr>
    <p:cViewPr>
      <p:scale>
        <a:sx n="100" d="100"/>
        <a:sy n="100" d="100"/>
      </p:scale>
      <p:origin x="0" y="0"/>
    </p:cViewPr>
  </p:notesTextViewPr>
  <p:sorterViewPr>
    <p:cViewPr>
      <p:scale>
        <a:sx n="160" d="100"/>
        <a:sy n="160"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21T15:13:49.6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1,'39'0,"-8"0,-20 0,-2 0,12 0,-8 0,6 0,-3 0,-4 0,8 0,-4 0,-1 0,3 0,0 0,-3 0,3 0,-6 0,7 0,-4 0,1 0,0 0,-3 0,6 2,-5-1,0 2,5-3,-4 0,7 2,-10-1,9 1,-9 1,10 0,-5 0,-2-1,3-2,2 0,-4 0,5 0,-10 0,3 0,5 0,-4 0,2 0,-1 0,-4 0,7 0,-5 0,1 0,3 0,-3 0,2 0,-1 0,-1 0,4 0,-4 0,1 0,0 0,-3 0,5 0,-3 0,-1 0,7 0,-8 0,6 0,-3 0,-3 0,5 0,-3 0,4 0,-4 0,1 0,3 0,-9 0,11 0,-7 0,-1 0,7 0,-7 0,4 0,1 0,-5 0,6 0,-5 3,0-3,5 3,-7-3,7 2,-2-1,-5 2,11-1,-12-1,8 1,-1 1,-7-3,9 3,-5-3,2 0,0 0,-1 0,-1 0,1 0,1 0,0 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21T15:13:56.62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30,'53'0,"-6"-1,-15 4,-14-3,4 0,7 9,-10-7,14 9,-14-10,-10 1,9-2,0 0,-3 0,6 0,-7 0,-1 0,7 0,-7 0,3-2,1 1,-3-1,3 2,0 0,2 0,-7 0,6 0,-3-3,0 0,11 0,-15 0,7 3,3 0,-12 0,22-2,-21 1,9-1,-3 2,-3 0,5 0,-3 0,-1 0,5 0,-7 0,9-3,-8 2,5-1,-3 2,-1-3,7 3,-10-3,12 3,-11 0,8 0,-3 0,-3 0,2-2,1 1,-2-1,9 2,-14 0,8 0,-2 0,-5 0,12 0,-8 0,0 0,6 0,-9 0,12 0,-8 0,0-3,0 2,-4-1,12 2,-8 0,0 0,0 0,-4 0,8 0,-6-3,2 3,1-3,-2 3,4 0,-5 0,0 0,7 0,-10 0,12 0,-10 0,1 0,6 0,-9 0,8 0,-3-2,-4 1,7-1,-5 2,1 0,3 0,-5 0,6 0,-5 0,0 2,5-1,-4 4,2-5,-4 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21T15:17:17.65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18,'46'-3,"-8"0,-27 3,-4 0,18 0,-15 0,13 0,-9 0,-2 0,12 0,-14 0,8 0,-1 0,-7 0,13 0,-10 0,4-2,-1 1,-2-2,5 3,-1 0,-1 0,1 0,-5-2,5 1,-3-1,-1 2,5 0,-7 2,7-1,-5 1,1-2,6 0,-8 0,6 0,-6 3,2-3,2 3,-1-3,-1 0,3 2,-5-1,6 2,-5-3</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F02AF8D-9058-4F45-99D0-77C6A99AE631}"/>
              </a:ext>
            </a:extLst>
          </p:cNvPr>
          <p:cNvSpPr>
            <a:spLocks noGrp="1" noChangeArrowheads="1"/>
          </p:cNvSpPr>
          <p:nvPr>
            <p:ph type="ctrTitle"/>
          </p:nvPr>
        </p:nvSpPr>
        <p:spPr>
          <a:xfrm>
            <a:off x="250825" y="5373688"/>
            <a:ext cx="6048375" cy="750887"/>
          </a:xfrm>
        </p:spPr>
        <p:txBody>
          <a:bodyPr/>
          <a:lstStyle>
            <a:lvl1pPr>
              <a:defRPr sz="2800" b="1"/>
            </a:lvl1pPr>
          </a:lstStyle>
          <a:p>
            <a:pPr lvl="0"/>
            <a:r>
              <a:rPr lang="en-US" altLang="en-US" noProof="0"/>
              <a:t>Click to edit Master title style</a:t>
            </a:r>
            <a:endParaRPr lang="ru-RU" altLang="en-US" noProof="0"/>
          </a:p>
        </p:txBody>
      </p:sp>
      <p:sp>
        <p:nvSpPr>
          <p:cNvPr id="5123" name="Rectangle 3">
            <a:extLst>
              <a:ext uri="{FF2B5EF4-FFF2-40B4-BE49-F238E27FC236}">
                <a16:creationId xmlns:a16="http://schemas.microsoft.com/office/drawing/2014/main" id="{E16743E1-6BF9-464E-B0DF-B7C4A2690A55}"/>
              </a:ext>
            </a:extLst>
          </p:cNvPr>
          <p:cNvSpPr>
            <a:spLocks noGrp="1" noChangeArrowheads="1"/>
          </p:cNvSpPr>
          <p:nvPr>
            <p:ph type="subTitle" idx="1"/>
          </p:nvPr>
        </p:nvSpPr>
        <p:spPr>
          <a:xfrm>
            <a:off x="250825" y="6094413"/>
            <a:ext cx="6048375" cy="503237"/>
          </a:xfrm>
          <a:effectLst>
            <a:outerShdw dist="17961" dir="2700000" algn="ctr" rotWithShape="0">
              <a:schemeClr val="bg2"/>
            </a:outerShdw>
          </a:effectLst>
        </p:spPr>
        <p:txBody>
          <a:bodyPr/>
          <a:lstStyle>
            <a:lvl1pPr marL="0" indent="0">
              <a:buFontTx/>
              <a:buNone/>
              <a:defRPr sz="2400" b="1">
                <a:solidFill>
                  <a:schemeClr val="bg1"/>
                </a:solidFill>
              </a:defRPr>
            </a:lvl1pPr>
          </a:lstStyle>
          <a:p>
            <a:pPr lvl="0"/>
            <a:r>
              <a:rPr lang="en-US" altLang="en-US" noProof="0"/>
              <a:t>Click to edit Master subtitle style</a:t>
            </a:r>
            <a:endParaRPr lang="ru-RU"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4069A-2AD8-4032-B780-8ADD47AE31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A7FC1C-5735-459E-BF90-22E6E20437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6737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3F52B6-A230-47E6-9805-54D380342692}"/>
              </a:ext>
            </a:extLst>
          </p:cNvPr>
          <p:cNvSpPr>
            <a:spLocks noGrp="1"/>
          </p:cNvSpPr>
          <p:nvPr>
            <p:ph type="title" orient="vert"/>
          </p:nvPr>
        </p:nvSpPr>
        <p:spPr>
          <a:xfrm>
            <a:off x="7019925" y="400050"/>
            <a:ext cx="1800225" cy="59102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BF88D5-AAA3-46ED-989A-014A80794CF0}"/>
              </a:ext>
            </a:extLst>
          </p:cNvPr>
          <p:cNvSpPr>
            <a:spLocks noGrp="1"/>
          </p:cNvSpPr>
          <p:nvPr>
            <p:ph type="body" orient="vert" idx="1"/>
          </p:nvPr>
        </p:nvSpPr>
        <p:spPr>
          <a:xfrm>
            <a:off x="1619250" y="400050"/>
            <a:ext cx="5248275" cy="59102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172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31481-0E0C-45E6-8EBE-57D286EE99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E63FE0-C784-42B8-AA49-7C353BD233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53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5166C-CEA5-42DD-99DA-47704DD27DE4}"/>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5821E6-E246-4BE9-BBFE-ED8784AB6E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615273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EEB3-D020-42C4-A513-14E9484386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B8F85-1EEA-41E2-AA43-73CEBB5A9C4C}"/>
              </a:ext>
            </a:extLst>
          </p:cNvPr>
          <p:cNvSpPr>
            <a:spLocks noGrp="1"/>
          </p:cNvSpPr>
          <p:nvPr>
            <p:ph sz="half" idx="1"/>
          </p:nvPr>
        </p:nvSpPr>
        <p:spPr>
          <a:xfrm>
            <a:off x="161925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BC5218-40E7-4194-B36D-5B945EDDFA27}"/>
              </a:ext>
            </a:extLst>
          </p:cNvPr>
          <p:cNvSpPr>
            <a:spLocks noGrp="1"/>
          </p:cNvSpPr>
          <p:nvPr>
            <p:ph sz="half" idx="2"/>
          </p:nvPr>
        </p:nvSpPr>
        <p:spPr>
          <a:xfrm>
            <a:off x="529590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28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D2E9-E592-433A-AEB5-E5852DF124C5}"/>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9E5B79-1611-4F33-9458-D0C15962E2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8D9FA4-588C-457B-88A5-D98D2E48E98B}"/>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927166-47F4-4DC6-B116-6027B87246A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8DDC0-D920-4CD1-B600-1F3DAC47229D}"/>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40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30EF-B6DF-4836-B3B3-0AF167C74C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838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827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AA33-1871-45DE-9E1D-35A0E84D4393}"/>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B646F6-EF7F-491A-A848-6E95B7A329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55D880-43AC-4D32-8760-9A3C0E42C4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43208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02396-5191-4966-AD45-3983A07026A4}"/>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313822-AA7D-449A-AA20-538766B15B1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FC5B07B-55B5-4798-BC75-CB2C6DF9FFE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8965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F101803-04F3-4D00-A218-BFE0A0E51A93}"/>
              </a:ext>
            </a:extLst>
          </p:cNvPr>
          <p:cNvSpPr>
            <a:spLocks noGrp="1" noChangeArrowheads="1"/>
          </p:cNvSpPr>
          <p:nvPr>
            <p:ph type="title"/>
          </p:nvPr>
        </p:nvSpPr>
        <p:spPr bwMode="auto">
          <a:xfrm>
            <a:off x="2484438" y="400050"/>
            <a:ext cx="6335712" cy="508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ru-RU" altLang="en-US"/>
          </a:p>
        </p:txBody>
      </p:sp>
      <p:sp>
        <p:nvSpPr>
          <p:cNvPr id="1027" name="Rectangle 3">
            <a:extLst>
              <a:ext uri="{FF2B5EF4-FFF2-40B4-BE49-F238E27FC236}">
                <a16:creationId xmlns:a16="http://schemas.microsoft.com/office/drawing/2014/main" id="{E9510DB6-D7F1-4A14-A144-30E4171FFED1}"/>
              </a:ext>
            </a:extLst>
          </p:cNvPr>
          <p:cNvSpPr>
            <a:spLocks noGrp="1" noChangeArrowheads="1"/>
          </p:cNvSpPr>
          <p:nvPr>
            <p:ph type="body" idx="1"/>
          </p:nvPr>
        </p:nvSpPr>
        <p:spPr bwMode="auto">
          <a:xfrm>
            <a:off x="1619250" y="1557338"/>
            <a:ext cx="72009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ru-RU"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3200" kern="1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panose="020B0604020202020204" pitchFamily="34" charset="0"/>
        </a:defRPr>
      </a:lvl2pPr>
      <a:lvl3pPr algn="l" rtl="0" eaLnBrk="1" fontAlgn="base" hangingPunct="1">
        <a:spcBef>
          <a:spcPct val="0"/>
        </a:spcBef>
        <a:spcAft>
          <a:spcPct val="0"/>
        </a:spcAft>
        <a:defRPr sz="3200">
          <a:solidFill>
            <a:schemeClr val="bg1"/>
          </a:solidFill>
          <a:latin typeface="Arial" panose="020B0604020202020204" pitchFamily="34" charset="0"/>
        </a:defRPr>
      </a:lvl3pPr>
      <a:lvl4pPr algn="l" rtl="0" eaLnBrk="1" fontAlgn="base" hangingPunct="1">
        <a:spcBef>
          <a:spcPct val="0"/>
        </a:spcBef>
        <a:spcAft>
          <a:spcPct val="0"/>
        </a:spcAft>
        <a:defRPr sz="3200">
          <a:solidFill>
            <a:schemeClr val="bg1"/>
          </a:solidFill>
          <a:latin typeface="Arial" panose="020B0604020202020204" pitchFamily="34" charset="0"/>
        </a:defRPr>
      </a:lvl4pPr>
      <a:lvl5pPr algn="l" rtl="0" eaLnBrk="1" fontAlgn="base" hangingPunct="1">
        <a:spcBef>
          <a:spcPct val="0"/>
        </a:spcBef>
        <a:spcAft>
          <a:spcPct val="0"/>
        </a:spcAft>
        <a:defRPr sz="3200">
          <a:solidFill>
            <a:schemeClr val="bg1"/>
          </a:solidFill>
          <a:latin typeface="Arial" panose="020B0604020202020204" pitchFamily="34" charset="0"/>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p:titleStyle>
    <p:bodyStyle>
      <a:lvl1pPr marL="342900" indent="-342900" algn="l" rtl="0" eaLnBrk="1" fontAlgn="base" hangingPunct="1">
        <a:spcBef>
          <a:spcPct val="20000"/>
        </a:spcBef>
        <a:spcAft>
          <a:spcPct val="0"/>
        </a:spcAft>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b="1"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nhc.noaa.gov/data/tcr/AL092017_Harvey.pdf" TargetMode="External"/><Relationship Id="rId2" Type="http://schemas.openxmlformats.org/officeDocument/2006/relationships/hyperlink" Target="http://data.gcoos.org/waf.php"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7.png"/><Relationship Id="rId4" Type="http://schemas.openxmlformats.org/officeDocument/2006/relationships/customXml" Target="../ink/ink1.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4DDFEE9-4DF5-409F-88B6-FD6E7D4EA167}"/>
              </a:ext>
            </a:extLst>
          </p:cNvPr>
          <p:cNvSpPr>
            <a:spLocks noGrp="1" noChangeArrowheads="1"/>
          </p:cNvSpPr>
          <p:nvPr>
            <p:ph type="ctrTitle"/>
          </p:nvPr>
        </p:nvSpPr>
        <p:spPr>
          <a:xfrm>
            <a:off x="296862" y="5589588"/>
            <a:ext cx="7246937" cy="561975"/>
          </a:xfrm>
          <a:noFill/>
        </p:spPr>
        <p:txBody>
          <a:bodyPr/>
          <a:lstStyle/>
          <a:p>
            <a:r>
              <a:rPr lang="en-US" altLang="en-US" dirty="0">
                <a:latin typeface="Tahoma" panose="020B0604030504040204" pitchFamily="34" charset="0"/>
              </a:rPr>
              <a:t>Hurricane Harvey – Track Analysis</a:t>
            </a:r>
            <a:endParaRPr lang="uk-UA" altLang="en-US" dirty="0">
              <a:latin typeface="Tahoma" panose="020B0604030504040204" pitchFamily="34" charset="0"/>
            </a:endParaRPr>
          </a:p>
        </p:txBody>
      </p:sp>
      <p:sp>
        <p:nvSpPr>
          <p:cNvPr id="34819" name="Rectangle 3">
            <a:extLst>
              <a:ext uri="{FF2B5EF4-FFF2-40B4-BE49-F238E27FC236}">
                <a16:creationId xmlns:a16="http://schemas.microsoft.com/office/drawing/2014/main" id="{30307A0A-B843-4956-9DC3-EFBE5F9B2891}"/>
              </a:ext>
            </a:extLst>
          </p:cNvPr>
          <p:cNvSpPr>
            <a:spLocks noGrp="1" noChangeArrowheads="1"/>
          </p:cNvSpPr>
          <p:nvPr>
            <p:ph type="subTitle" idx="1"/>
          </p:nvPr>
        </p:nvSpPr>
        <p:spPr>
          <a:xfrm>
            <a:off x="333304" y="6168128"/>
            <a:ext cx="5534095" cy="461272"/>
          </a:xfrm>
        </p:spPr>
        <p:txBody>
          <a:bodyPr/>
          <a:lstStyle/>
          <a:p>
            <a:pPr>
              <a:lnSpc>
                <a:spcPct val="90000"/>
              </a:lnSpc>
            </a:pPr>
            <a:r>
              <a:rPr lang="en-US" altLang="en-US" dirty="0"/>
              <a:t>Data Analytics &amp; Visualization 2020</a:t>
            </a:r>
            <a:endParaRPr lang="uk-UA"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Salinity</a:t>
            </a:r>
            <a:endParaRPr lang="uk-UA" altLang="en-US" b="1" dirty="0">
              <a:latin typeface="Tahoma" panose="020B0604030504040204" pitchFamily="34" charset="0"/>
            </a:endParaRPr>
          </a:p>
        </p:txBody>
      </p:sp>
      <p:sp>
        <p:nvSpPr>
          <p:cNvPr id="9" name="TextBox 8">
            <a:extLst>
              <a:ext uri="{FF2B5EF4-FFF2-40B4-BE49-F238E27FC236}">
                <a16:creationId xmlns:a16="http://schemas.microsoft.com/office/drawing/2014/main" id="{AF00B808-5EBF-194C-9744-5363D1F252D6}"/>
              </a:ext>
            </a:extLst>
          </p:cNvPr>
          <p:cNvSpPr txBox="1"/>
          <p:nvPr/>
        </p:nvSpPr>
        <p:spPr>
          <a:xfrm>
            <a:off x="5146618" y="4800600"/>
            <a:ext cx="3505200" cy="1446550"/>
          </a:xfrm>
          <a:prstGeom prst="rect">
            <a:avLst/>
          </a:prstGeom>
          <a:noFill/>
        </p:spPr>
        <p:txBody>
          <a:bodyPr wrap="square" rtlCol="0">
            <a:spAutoFit/>
          </a:bodyPr>
          <a:lstStyle/>
          <a:p>
            <a:r>
              <a:rPr lang="en-US" sz="1400" dirty="0"/>
              <a:t>Salinity data piqued our interest early in the project.  However, as research continued, we found it difficult to find quality data – much was sporadic / incomplete.  This fact alone made quality analysis difficult for this attribute</a:t>
            </a:r>
            <a:r>
              <a:rPr lang="en-US" dirty="0"/>
              <a:t>. </a:t>
            </a:r>
          </a:p>
        </p:txBody>
      </p:sp>
      <p:sp>
        <p:nvSpPr>
          <p:cNvPr id="10" name="TextBox 9">
            <a:extLst>
              <a:ext uri="{FF2B5EF4-FFF2-40B4-BE49-F238E27FC236}">
                <a16:creationId xmlns:a16="http://schemas.microsoft.com/office/drawing/2014/main" id="{3A799FAA-CDB7-6643-8BDF-495365BA5B83}"/>
              </a:ext>
            </a:extLst>
          </p:cNvPr>
          <p:cNvSpPr txBox="1"/>
          <p:nvPr/>
        </p:nvSpPr>
        <p:spPr>
          <a:xfrm>
            <a:off x="1219200" y="4080019"/>
            <a:ext cx="2625725" cy="369332"/>
          </a:xfrm>
          <a:prstGeom prst="rect">
            <a:avLst/>
          </a:prstGeom>
          <a:noFill/>
        </p:spPr>
        <p:txBody>
          <a:bodyPr wrap="square" rtlCol="0">
            <a:spAutoFit/>
          </a:bodyPr>
          <a:lstStyle/>
          <a:p>
            <a:pPr algn="ctr"/>
            <a:r>
              <a:rPr lang="en-US" b="1" dirty="0"/>
              <a:t>Remaining Sensors</a:t>
            </a:r>
          </a:p>
        </p:txBody>
      </p:sp>
      <p:pic>
        <p:nvPicPr>
          <p:cNvPr id="8" name="Picture 7" descr="A screenshot of a cell phone&#10;&#10;Description automatically generated">
            <a:extLst>
              <a:ext uri="{FF2B5EF4-FFF2-40B4-BE49-F238E27FC236}">
                <a16:creationId xmlns:a16="http://schemas.microsoft.com/office/drawing/2014/main" id="{54A9B992-D375-6E4C-89A8-54DB9A288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588165"/>
            <a:ext cx="4163823" cy="3109952"/>
          </a:xfrm>
          <a:prstGeom prst="rect">
            <a:avLst/>
          </a:prstGeom>
        </p:spPr>
      </p:pic>
      <p:grpSp>
        <p:nvGrpSpPr>
          <p:cNvPr id="19" name="Group 18">
            <a:extLst>
              <a:ext uri="{FF2B5EF4-FFF2-40B4-BE49-F238E27FC236}">
                <a16:creationId xmlns:a16="http://schemas.microsoft.com/office/drawing/2014/main" id="{12ACDFA6-35A5-EC4A-AECD-411512481DB6}"/>
              </a:ext>
            </a:extLst>
          </p:cNvPr>
          <p:cNvGrpSpPr/>
          <p:nvPr/>
        </p:nvGrpSpPr>
        <p:grpSpPr>
          <a:xfrm>
            <a:off x="132128" y="1588165"/>
            <a:ext cx="4983708" cy="2800903"/>
            <a:chOff x="132128" y="1588165"/>
            <a:chExt cx="4983708" cy="2800903"/>
          </a:xfrm>
        </p:grpSpPr>
        <p:grpSp>
          <p:nvGrpSpPr>
            <p:cNvPr id="18" name="Group 17">
              <a:extLst>
                <a:ext uri="{FF2B5EF4-FFF2-40B4-BE49-F238E27FC236}">
                  <a16:creationId xmlns:a16="http://schemas.microsoft.com/office/drawing/2014/main" id="{EC81CA37-7111-4843-891B-AFC4051294A7}"/>
                </a:ext>
              </a:extLst>
            </p:cNvPr>
            <p:cNvGrpSpPr/>
            <p:nvPr/>
          </p:nvGrpSpPr>
          <p:grpSpPr>
            <a:xfrm>
              <a:off x="132128" y="1588165"/>
              <a:ext cx="4983708" cy="2800903"/>
              <a:chOff x="132128" y="1588165"/>
              <a:chExt cx="4983708" cy="2800903"/>
            </a:xfrm>
          </p:grpSpPr>
          <p:sp>
            <p:nvSpPr>
              <p:cNvPr id="11" name="Rectangle 10">
                <a:extLst>
                  <a:ext uri="{FF2B5EF4-FFF2-40B4-BE49-F238E27FC236}">
                    <a16:creationId xmlns:a16="http://schemas.microsoft.com/office/drawing/2014/main" id="{08A835AF-F981-DF40-B7A1-5238DB8612C8}"/>
                  </a:ext>
                </a:extLst>
              </p:cNvPr>
              <p:cNvSpPr/>
              <p:nvPr/>
            </p:nvSpPr>
            <p:spPr>
              <a:xfrm>
                <a:off x="533401" y="1588165"/>
                <a:ext cx="4114800" cy="691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5324476-4BD8-4E42-97A9-51E434676BC5}"/>
                  </a:ext>
                </a:extLst>
              </p:cNvPr>
              <p:cNvGrpSpPr/>
              <p:nvPr/>
            </p:nvGrpSpPr>
            <p:grpSpPr>
              <a:xfrm>
                <a:off x="132128" y="1897214"/>
                <a:ext cx="4983708" cy="2491854"/>
                <a:chOff x="132128" y="1588165"/>
                <a:chExt cx="4983708" cy="2491854"/>
              </a:xfrm>
            </p:grpSpPr>
            <p:pic>
              <p:nvPicPr>
                <p:cNvPr id="2" name="Picture 1">
                  <a:extLst>
                    <a:ext uri="{FF2B5EF4-FFF2-40B4-BE49-F238E27FC236}">
                      <a16:creationId xmlns:a16="http://schemas.microsoft.com/office/drawing/2014/main" id="{950A7B6E-ACF6-4453-B4F2-EDB114A50A77}"/>
                    </a:ext>
                  </a:extLst>
                </p:cNvPr>
                <p:cNvPicPr>
                  <a:picLocks noChangeAspect="1"/>
                </p:cNvPicPr>
                <p:nvPr/>
              </p:nvPicPr>
              <p:blipFill>
                <a:blip r:embed="rId3"/>
                <a:stretch>
                  <a:fillRect/>
                </a:stretch>
              </p:blipFill>
              <p:spPr>
                <a:xfrm>
                  <a:off x="132128" y="1588165"/>
                  <a:ext cx="4983708" cy="2491854"/>
                </a:xfrm>
                <a:prstGeom prst="rect">
                  <a:avLst/>
                </a:prstGeom>
              </p:spPr>
            </p:pic>
            <p:grpSp>
              <p:nvGrpSpPr>
                <p:cNvPr id="6" name="Group 5">
                  <a:extLst>
                    <a:ext uri="{FF2B5EF4-FFF2-40B4-BE49-F238E27FC236}">
                      <a16:creationId xmlns:a16="http://schemas.microsoft.com/office/drawing/2014/main" id="{EDDF1B07-D7A5-7A46-A8F6-2DEB07214421}"/>
                    </a:ext>
                  </a:extLst>
                </p:cNvPr>
                <p:cNvGrpSpPr/>
                <p:nvPr/>
              </p:nvGrpSpPr>
              <p:grpSpPr>
                <a:xfrm>
                  <a:off x="2406351" y="1898508"/>
                  <a:ext cx="1191421" cy="2046487"/>
                  <a:chOff x="2387083" y="1837748"/>
                  <a:chExt cx="1191421" cy="2046487"/>
                </a:xfrm>
              </p:grpSpPr>
              <p:sp>
                <p:nvSpPr>
                  <p:cNvPr id="4" name="Rectangle 3">
                    <a:extLst>
                      <a:ext uri="{FF2B5EF4-FFF2-40B4-BE49-F238E27FC236}">
                        <a16:creationId xmlns:a16="http://schemas.microsoft.com/office/drawing/2014/main" id="{0A5E4426-978A-4C4B-AE55-FF58DF279342}"/>
                      </a:ext>
                    </a:extLst>
                  </p:cNvPr>
                  <p:cNvSpPr/>
                  <p:nvPr/>
                </p:nvSpPr>
                <p:spPr>
                  <a:xfrm>
                    <a:off x="2443343" y="3719854"/>
                    <a:ext cx="985657" cy="135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A1213DF-3FBB-7443-BCBF-7798E7B109B0}"/>
                      </a:ext>
                    </a:extLst>
                  </p:cNvPr>
                  <p:cNvSpPr txBox="1"/>
                  <p:nvPr/>
                </p:nvSpPr>
                <p:spPr>
                  <a:xfrm>
                    <a:off x="2876332" y="3652560"/>
                    <a:ext cx="702172" cy="230832"/>
                  </a:xfrm>
                  <a:prstGeom prst="rect">
                    <a:avLst/>
                  </a:prstGeom>
                  <a:noFill/>
                </p:spPr>
                <p:txBody>
                  <a:bodyPr wrap="square" rtlCol="0">
                    <a:spAutoFit/>
                  </a:bodyPr>
                  <a:lstStyle/>
                  <a:p>
                    <a:r>
                      <a:rPr lang="en-US" sz="900" dirty="0"/>
                      <a:t>8764314</a:t>
                    </a:r>
                  </a:p>
                </p:txBody>
              </p:sp>
              <p:sp>
                <p:nvSpPr>
                  <p:cNvPr id="15" name="TextBox 14">
                    <a:extLst>
                      <a:ext uri="{FF2B5EF4-FFF2-40B4-BE49-F238E27FC236}">
                        <a16:creationId xmlns:a16="http://schemas.microsoft.com/office/drawing/2014/main" id="{D7733F4B-ECD0-404C-A475-56D5EF063BDB}"/>
                      </a:ext>
                    </a:extLst>
                  </p:cNvPr>
                  <p:cNvSpPr txBox="1"/>
                  <p:nvPr/>
                </p:nvSpPr>
                <p:spPr>
                  <a:xfrm>
                    <a:off x="2401439" y="3653403"/>
                    <a:ext cx="505267" cy="230832"/>
                  </a:xfrm>
                  <a:prstGeom prst="rect">
                    <a:avLst/>
                  </a:prstGeom>
                  <a:noFill/>
                </p:spPr>
                <p:txBody>
                  <a:bodyPr wrap="none" rtlCol="0">
                    <a:spAutoFit/>
                  </a:bodyPr>
                  <a:lstStyle/>
                  <a:p>
                    <a:r>
                      <a:rPr lang="en-US" sz="900" dirty="0"/>
                      <a:t>42047</a:t>
                    </a:r>
                  </a:p>
                </p:txBody>
              </p:sp>
              <p:sp>
                <p:nvSpPr>
                  <p:cNvPr id="12" name="Rounded Rectangle 11">
                    <a:extLst>
                      <a:ext uri="{FF2B5EF4-FFF2-40B4-BE49-F238E27FC236}">
                        <a16:creationId xmlns:a16="http://schemas.microsoft.com/office/drawing/2014/main" id="{A6B2983B-4FB5-9648-8163-FF3384F10F14}"/>
                      </a:ext>
                    </a:extLst>
                  </p:cNvPr>
                  <p:cNvSpPr/>
                  <p:nvPr/>
                </p:nvSpPr>
                <p:spPr>
                  <a:xfrm>
                    <a:off x="2927985" y="1837749"/>
                    <a:ext cx="537327" cy="201797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AD3BC6D-AAB6-524B-B519-4110952B1FDD}"/>
                      </a:ext>
                    </a:extLst>
                  </p:cNvPr>
                  <p:cNvSpPr/>
                  <p:nvPr/>
                </p:nvSpPr>
                <p:spPr>
                  <a:xfrm>
                    <a:off x="2387083" y="1837748"/>
                    <a:ext cx="537327" cy="201797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 name="TextBox 4">
              <a:extLst>
                <a:ext uri="{FF2B5EF4-FFF2-40B4-BE49-F238E27FC236}">
                  <a16:creationId xmlns:a16="http://schemas.microsoft.com/office/drawing/2014/main" id="{D7657B8F-DCE0-DD47-B670-8997A764CB9D}"/>
                </a:ext>
              </a:extLst>
            </p:cNvPr>
            <p:cNvSpPr txBox="1"/>
            <p:nvPr/>
          </p:nvSpPr>
          <p:spPr>
            <a:xfrm>
              <a:off x="1747682" y="1688068"/>
              <a:ext cx="1752600" cy="369332"/>
            </a:xfrm>
            <a:prstGeom prst="rect">
              <a:avLst/>
            </a:prstGeom>
            <a:noFill/>
          </p:spPr>
          <p:txBody>
            <a:bodyPr wrap="square" rtlCol="0">
              <a:spAutoFit/>
            </a:bodyPr>
            <a:lstStyle/>
            <a:p>
              <a:r>
                <a:rPr lang="en-US" b="1" dirty="0"/>
                <a:t>Data Outliers</a:t>
              </a:r>
            </a:p>
          </p:txBody>
        </p:sp>
      </p:grpSp>
      <p:pic>
        <p:nvPicPr>
          <p:cNvPr id="3" name="Picture 2">
            <a:extLst>
              <a:ext uri="{FF2B5EF4-FFF2-40B4-BE49-F238E27FC236}">
                <a16:creationId xmlns:a16="http://schemas.microsoft.com/office/drawing/2014/main" id="{AB9B4A66-D60C-43C2-B362-738706BB5DEC}"/>
              </a:ext>
            </a:extLst>
          </p:cNvPr>
          <p:cNvPicPr>
            <a:picLocks noChangeAspect="1"/>
          </p:cNvPicPr>
          <p:nvPr/>
        </p:nvPicPr>
        <p:blipFill>
          <a:blip r:embed="rId4"/>
          <a:stretch>
            <a:fillRect/>
          </a:stretch>
        </p:blipFill>
        <p:spPr>
          <a:xfrm>
            <a:off x="152400" y="4272164"/>
            <a:ext cx="4983710" cy="2491855"/>
          </a:xfrm>
          <a:prstGeom prst="rect">
            <a:avLst/>
          </a:prstGeom>
        </p:spPr>
      </p:pic>
    </p:spTree>
    <p:extLst>
      <p:ext uri="{BB962C8B-B14F-4D97-AF65-F5344CB8AC3E}">
        <p14:creationId xmlns:p14="http://schemas.microsoft.com/office/powerpoint/2010/main" val="307602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Pressure</a:t>
            </a:r>
            <a:endParaRPr lang="uk-UA" altLang="en-US" b="1" dirty="0">
              <a:latin typeface="Tahoma" panose="020B0604030504040204"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83F3A24B-CF59-EC44-B7A3-08B8AC7EF9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214" y="1718105"/>
            <a:ext cx="4035778" cy="2724150"/>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ACFAB75C-FF61-FD41-B5B3-675DAA919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4506017"/>
            <a:ext cx="3352800" cy="2011680"/>
          </a:xfrm>
          <a:prstGeom prst="rect">
            <a:avLst/>
          </a:prstGeom>
        </p:spPr>
      </p:pic>
      <p:grpSp>
        <p:nvGrpSpPr>
          <p:cNvPr id="20" name="Group 19">
            <a:extLst>
              <a:ext uri="{FF2B5EF4-FFF2-40B4-BE49-F238E27FC236}">
                <a16:creationId xmlns:a16="http://schemas.microsoft.com/office/drawing/2014/main" id="{A39E144A-B175-D243-9803-EF4E46C5AB74}"/>
              </a:ext>
            </a:extLst>
          </p:cNvPr>
          <p:cNvGrpSpPr/>
          <p:nvPr/>
        </p:nvGrpSpPr>
        <p:grpSpPr>
          <a:xfrm>
            <a:off x="21318" y="4052100"/>
            <a:ext cx="4620896" cy="2495114"/>
            <a:chOff x="21318" y="4052100"/>
            <a:chExt cx="4620896" cy="2495114"/>
          </a:xfrm>
        </p:grpSpPr>
        <p:pic>
          <p:nvPicPr>
            <p:cNvPr id="3" name="Picture 2">
              <a:extLst>
                <a:ext uri="{FF2B5EF4-FFF2-40B4-BE49-F238E27FC236}">
                  <a16:creationId xmlns:a16="http://schemas.microsoft.com/office/drawing/2014/main" id="{2D8DBA0E-02FB-4630-9326-93B23AE86DCC}"/>
                </a:ext>
              </a:extLst>
            </p:cNvPr>
            <p:cNvPicPr>
              <a:picLocks noChangeAspect="1"/>
            </p:cNvPicPr>
            <p:nvPr/>
          </p:nvPicPr>
          <p:blipFill>
            <a:blip r:embed="rId4"/>
            <a:stretch>
              <a:fillRect/>
            </a:stretch>
          </p:blipFill>
          <p:spPr>
            <a:xfrm>
              <a:off x="21318" y="4236766"/>
              <a:ext cx="4620896" cy="2310448"/>
            </a:xfrm>
            <a:prstGeom prst="rect">
              <a:avLst/>
            </a:prstGeom>
          </p:spPr>
        </p:pic>
        <p:sp>
          <p:nvSpPr>
            <p:cNvPr id="8" name="TextBox 7">
              <a:extLst>
                <a:ext uri="{FF2B5EF4-FFF2-40B4-BE49-F238E27FC236}">
                  <a16:creationId xmlns:a16="http://schemas.microsoft.com/office/drawing/2014/main" id="{7FF5ACF0-BA60-614D-A881-B5D376A55E55}"/>
                </a:ext>
              </a:extLst>
            </p:cNvPr>
            <p:cNvSpPr txBox="1"/>
            <p:nvPr/>
          </p:nvSpPr>
          <p:spPr>
            <a:xfrm>
              <a:off x="1066800" y="4052100"/>
              <a:ext cx="2625725" cy="369332"/>
            </a:xfrm>
            <a:prstGeom prst="rect">
              <a:avLst/>
            </a:prstGeom>
            <a:noFill/>
          </p:spPr>
          <p:txBody>
            <a:bodyPr wrap="square" rtlCol="0">
              <a:spAutoFit/>
            </a:bodyPr>
            <a:lstStyle/>
            <a:p>
              <a:pPr algn="ctr"/>
              <a:r>
                <a:rPr lang="en-US" b="1" dirty="0"/>
                <a:t>Remaining Sensors</a:t>
              </a:r>
            </a:p>
          </p:txBody>
        </p:sp>
      </p:grpSp>
      <p:grpSp>
        <p:nvGrpSpPr>
          <p:cNvPr id="23" name="Group 22">
            <a:extLst>
              <a:ext uri="{FF2B5EF4-FFF2-40B4-BE49-F238E27FC236}">
                <a16:creationId xmlns:a16="http://schemas.microsoft.com/office/drawing/2014/main" id="{CE843DB5-5E26-BE45-9A04-2DD994BC6B6E}"/>
              </a:ext>
            </a:extLst>
          </p:cNvPr>
          <p:cNvGrpSpPr/>
          <p:nvPr/>
        </p:nvGrpSpPr>
        <p:grpSpPr>
          <a:xfrm>
            <a:off x="0" y="1588165"/>
            <a:ext cx="4663532" cy="2465597"/>
            <a:chOff x="0" y="1588165"/>
            <a:chExt cx="4663532" cy="2465597"/>
          </a:xfrm>
        </p:grpSpPr>
        <p:grpSp>
          <p:nvGrpSpPr>
            <p:cNvPr id="21" name="Group 20">
              <a:extLst>
                <a:ext uri="{FF2B5EF4-FFF2-40B4-BE49-F238E27FC236}">
                  <a16:creationId xmlns:a16="http://schemas.microsoft.com/office/drawing/2014/main" id="{EC2CAB2A-22F6-944F-9D11-DB09EBC96BC4}"/>
                </a:ext>
              </a:extLst>
            </p:cNvPr>
            <p:cNvGrpSpPr/>
            <p:nvPr/>
          </p:nvGrpSpPr>
          <p:grpSpPr>
            <a:xfrm>
              <a:off x="0" y="1588165"/>
              <a:ext cx="4663532" cy="2465597"/>
              <a:chOff x="0" y="1588165"/>
              <a:chExt cx="4663532" cy="2465597"/>
            </a:xfrm>
          </p:grpSpPr>
          <p:pic>
            <p:nvPicPr>
              <p:cNvPr id="2" name="Picture 1">
                <a:extLst>
                  <a:ext uri="{FF2B5EF4-FFF2-40B4-BE49-F238E27FC236}">
                    <a16:creationId xmlns:a16="http://schemas.microsoft.com/office/drawing/2014/main" id="{B7DE66FD-1E44-4713-B0D6-C9E346B70396}"/>
                  </a:ext>
                </a:extLst>
              </p:cNvPr>
              <p:cNvPicPr>
                <a:picLocks noChangeAspect="1"/>
              </p:cNvPicPr>
              <p:nvPr/>
            </p:nvPicPr>
            <p:blipFill>
              <a:blip r:embed="rId5"/>
              <a:stretch>
                <a:fillRect/>
              </a:stretch>
            </p:blipFill>
            <p:spPr>
              <a:xfrm>
                <a:off x="0" y="1721996"/>
                <a:ext cx="4663532" cy="2331766"/>
              </a:xfrm>
              <a:prstGeom prst="rect">
                <a:avLst/>
              </a:prstGeom>
            </p:spPr>
          </p:pic>
          <p:sp>
            <p:nvSpPr>
              <p:cNvPr id="9" name="Rectangle 8">
                <a:extLst>
                  <a:ext uri="{FF2B5EF4-FFF2-40B4-BE49-F238E27FC236}">
                    <a16:creationId xmlns:a16="http://schemas.microsoft.com/office/drawing/2014/main" id="{FFE13C2C-DBB0-964D-8BF7-1C2957E403AA}"/>
                  </a:ext>
                </a:extLst>
              </p:cNvPr>
              <p:cNvSpPr/>
              <p:nvPr/>
            </p:nvSpPr>
            <p:spPr>
              <a:xfrm>
                <a:off x="533401" y="1588165"/>
                <a:ext cx="4114800" cy="691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DDE542F-85F7-D04A-8FE8-5EEA16BFDB44}"/>
                  </a:ext>
                </a:extLst>
              </p:cNvPr>
              <p:cNvSpPr txBox="1"/>
              <p:nvPr/>
            </p:nvSpPr>
            <p:spPr>
              <a:xfrm>
                <a:off x="1747682" y="1688068"/>
                <a:ext cx="1752600" cy="369332"/>
              </a:xfrm>
              <a:prstGeom prst="rect">
                <a:avLst/>
              </a:prstGeom>
              <a:noFill/>
            </p:spPr>
            <p:txBody>
              <a:bodyPr wrap="square" rtlCol="0">
                <a:spAutoFit/>
              </a:bodyPr>
              <a:lstStyle/>
              <a:p>
                <a:r>
                  <a:rPr lang="en-US" b="1" dirty="0"/>
                  <a:t>Data Outliers</a:t>
                </a:r>
              </a:p>
            </p:txBody>
          </p:sp>
        </p:grpSp>
        <p:grpSp>
          <p:nvGrpSpPr>
            <p:cNvPr id="17" name="Group 16">
              <a:extLst>
                <a:ext uri="{FF2B5EF4-FFF2-40B4-BE49-F238E27FC236}">
                  <a16:creationId xmlns:a16="http://schemas.microsoft.com/office/drawing/2014/main" id="{5B95D592-B75E-7C45-95F3-B8572770A811}"/>
                </a:ext>
              </a:extLst>
            </p:cNvPr>
            <p:cNvGrpSpPr/>
            <p:nvPr/>
          </p:nvGrpSpPr>
          <p:grpSpPr>
            <a:xfrm>
              <a:off x="1066800" y="2133600"/>
              <a:ext cx="3163408" cy="1829178"/>
              <a:chOff x="1066800" y="2133600"/>
              <a:chExt cx="3163408" cy="1829178"/>
            </a:xfrm>
          </p:grpSpPr>
          <p:sp>
            <p:nvSpPr>
              <p:cNvPr id="12" name="Rounded Rectangle 11">
                <a:extLst>
                  <a:ext uri="{FF2B5EF4-FFF2-40B4-BE49-F238E27FC236}">
                    <a16:creationId xmlns:a16="http://schemas.microsoft.com/office/drawing/2014/main" id="{9FF7D1F8-3934-7D4C-8542-409D6BFACBCD}"/>
                  </a:ext>
                </a:extLst>
              </p:cNvPr>
              <p:cNvSpPr/>
              <p:nvPr/>
            </p:nvSpPr>
            <p:spPr>
              <a:xfrm>
                <a:off x="3707238" y="2133600"/>
                <a:ext cx="490910" cy="181826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8D481EC7-54D3-D448-892D-62124DA74E31}"/>
                  </a:ext>
                </a:extLst>
              </p:cNvPr>
              <p:cNvSpPr/>
              <p:nvPr/>
            </p:nvSpPr>
            <p:spPr>
              <a:xfrm>
                <a:off x="1066800" y="2133600"/>
                <a:ext cx="537327" cy="181826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4C8DFF82-FB76-C243-8E1D-76E67BB90016}"/>
                  </a:ext>
                </a:extLst>
              </p:cNvPr>
              <p:cNvGrpSpPr/>
              <p:nvPr/>
            </p:nvGrpSpPr>
            <p:grpSpPr>
              <a:xfrm>
                <a:off x="3724942" y="3731946"/>
                <a:ext cx="505266" cy="230832"/>
                <a:chOff x="3724942" y="3731946"/>
                <a:chExt cx="505266" cy="230832"/>
              </a:xfrm>
            </p:grpSpPr>
            <p:sp>
              <p:nvSpPr>
                <p:cNvPr id="16" name="Rectangle 15">
                  <a:extLst>
                    <a:ext uri="{FF2B5EF4-FFF2-40B4-BE49-F238E27FC236}">
                      <a16:creationId xmlns:a16="http://schemas.microsoft.com/office/drawing/2014/main" id="{2DA56845-CA7D-4F42-B3BC-B0A258CBBBDA}"/>
                    </a:ext>
                  </a:extLst>
                </p:cNvPr>
                <p:cNvSpPr/>
                <p:nvPr/>
              </p:nvSpPr>
              <p:spPr>
                <a:xfrm>
                  <a:off x="3771044" y="3764323"/>
                  <a:ext cx="381000" cy="137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27C4A2B-8CF2-474B-9548-C3EF1985AF46}"/>
                    </a:ext>
                  </a:extLst>
                </p:cNvPr>
                <p:cNvSpPr txBox="1"/>
                <p:nvPr/>
              </p:nvSpPr>
              <p:spPr>
                <a:xfrm>
                  <a:off x="3724942" y="3731946"/>
                  <a:ext cx="505266" cy="230832"/>
                </a:xfrm>
                <a:prstGeom prst="rect">
                  <a:avLst/>
                </a:prstGeom>
                <a:noFill/>
              </p:spPr>
              <p:txBody>
                <a:bodyPr wrap="square" rtlCol="0">
                  <a:spAutoFit/>
                </a:bodyPr>
                <a:lstStyle/>
                <a:p>
                  <a:r>
                    <a:rPr lang="en-US" sz="900" dirty="0"/>
                    <a:t>TABS</a:t>
                  </a:r>
                </a:p>
              </p:txBody>
            </p:sp>
          </p:grpSp>
          <p:grpSp>
            <p:nvGrpSpPr>
              <p:cNvPr id="15" name="Group 14">
                <a:extLst>
                  <a:ext uri="{FF2B5EF4-FFF2-40B4-BE49-F238E27FC236}">
                    <a16:creationId xmlns:a16="http://schemas.microsoft.com/office/drawing/2014/main" id="{6870E976-591D-1D40-B40B-353E2930645E}"/>
                  </a:ext>
                </a:extLst>
              </p:cNvPr>
              <p:cNvGrpSpPr/>
              <p:nvPr/>
            </p:nvGrpSpPr>
            <p:grpSpPr>
              <a:xfrm>
                <a:off x="1086867" y="3727821"/>
                <a:ext cx="505266" cy="230832"/>
                <a:chOff x="1086867" y="3727821"/>
                <a:chExt cx="505266" cy="230832"/>
              </a:xfrm>
            </p:grpSpPr>
            <p:sp>
              <p:nvSpPr>
                <p:cNvPr id="4" name="Rectangle 3">
                  <a:extLst>
                    <a:ext uri="{FF2B5EF4-FFF2-40B4-BE49-F238E27FC236}">
                      <a16:creationId xmlns:a16="http://schemas.microsoft.com/office/drawing/2014/main" id="{684830B1-3099-234A-8F47-3A468A1496A2}"/>
                    </a:ext>
                  </a:extLst>
                </p:cNvPr>
                <p:cNvSpPr/>
                <p:nvPr/>
              </p:nvSpPr>
              <p:spPr>
                <a:xfrm>
                  <a:off x="1143289" y="3764323"/>
                  <a:ext cx="381000" cy="137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098A408-ABCD-CA47-B923-68BC89C288E8}"/>
                    </a:ext>
                  </a:extLst>
                </p:cNvPr>
                <p:cNvSpPr txBox="1"/>
                <p:nvPr/>
              </p:nvSpPr>
              <p:spPr>
                <a:xfrm>
                  <a:off x="1086867" y="3727821"/>
                  <a:ext cx="505266" cy="230832"/>
                </a:xfrm>
                <a:prstGeom prst="rect">
                  <a:avLst/>
                </a:prstGeom>
                <a:noFill/>
              </p:spPr>
              <p:txBody>
                <a:bodyPr wrap="square" rtlCol="0">
                  <a:spAutoFit/>
                </a:bodyPr>
                <a:lstStyle/>
                <a:p>
                  <a:r>
                    <a:rPr lang="en-US" sz="900" dirty="0"/>
                    <a:t>42047</a:t>
                  </a:r>
                </a:p>
              </p:txBody>
            </p:sp>
          </p:grpSp>
        </p:grpSp>
      </p:grpSp>
    </p:spTree>
    <p:extLst>
      <p:ext uri="{BB962C8B-B14F-4D97-AF65-F5344CB8AC3E}">
        <p14:creationId xmlns:p14="http://schemas.microsoft.com/office/powerpoint/2010/main" val="140773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0862-466B-5C45-A6C7-6F23E22335B8}"/>
              </a:ext>
            </a:extLst>
          </p:cNvPr>
          <p:cNvSpPr>
            <a:spLocks noGrp="1"/>
          </p:cNvSpPr>
          <p:nvPr>
            <p:ph type="title"/>
          </p:nvPr>
        </p:nvSpPr>
        <p:spPr/>
        <p:txBody>
          <a:bodyPr/>
          <a:lstStyle/>
          <a:p>
            <a:r>
              <a:rPr lang="en-US" altLang="en-US" b="1" dirty="0">
                <a:latin typeface="Tahoma" panose="020B0604030504040204" pitchFamily="34" charset="0"/>
              </a:rPr>
              <a:t>Air Pressure Firefly</a:t>
            </a:r>
            <a:endParaRPr lang="en-US" dirty="0"/>
          </a:p>
        </p:txBody>
      </p:sp>
      <p:sp>
        <p:nvSpPr>
          <p:cNvPr id="3" name="Content Placeholder 2">
            <a:extLst>
              <a:ext uri="{FF2B5EF4-FFF2-40B4-BE49-F238E27FC236}">
                <a16:creationId xmlns:a16="http://schemas.microsoft.com/office/drawing/2014/main" id="{E66F7B8A-5B78-9B45-90CE-88D71C08A5AF}"/>
              </a:ext>
            </a:extLst>
          </p:cNvPr>
          <p:cNvSpPr>
            <a:spLocks noGrp="1"/>
          </p:cNvSpPr>
          <p:nvPr>
            <p:ph idx="1"/>
          </p:nvPr>
        </p:nvSpPr>
        <p:spPr>
          <a:xfrm>
            <a:off x="381000" y="1600200"/>
            <a:ext cx="7543800" cy="4752975"/>
          </a:xfrm>
        </p:spPr>
        <p:txBody>
          <a:bodyPr/>
          <a:lstStyle/>
          <a:p>
            <a:r>
              <a:rPr lang="en-US" sz="1800" dirty="0">
                <a:highlight>
                  <a:srgbClr val="FFFF00"/>
                </a:highlight>
              </a:rPr>
              <a:t>Some explanation here noting ……..</a:t>
            </a:r>
          </a:p>
        </p:txBody>
      </p:sp>
      <p:pic>
        <p:nvPicPr>
          <p:cNvPr id="4" name="Picture 3">
            <a:extLst>
              <a:ext uri="{FF2B5EF4-FFF2-40B4-BE49-F238E27FC236}">
                <a16:creationId xmlns:a16="http://schemas.microsoft.com/office/drawing/2014/main" id="{780E0863-52B2-3845-805F-F959DE1640AC}"/>
              </a:ext>
            </a:extLst>
          </p:cNvPr>
          <p:cNvPicPr>
            <a:picLocks noChangeAspect="1"/>
          </p:cNvPicPr>
          <p:nvPr/>
        </p:nvPicPr>
        <p:blipFill>
          <a:blip r:embed="rId2"/>
          <a:stretch>
            <a:fillRect/>
          </a:stretch>
        </p:blipFill>
        <p:spPr>
          <a:xfrm>
            <a:off x="0" y="2130230"/>
            <a:ext cx="9124122" cy="4727770"/>
          </a:xfrm>
          <a:prstGeom prst="rect">
            <a:avLst/>
          </a:prstGeom>
        </p:spPr>
      </p:pic>
    </p:spTree>
    <p:extLst>
      <p:ext uri="{BB962C8B-B14F-4D97-AF65-F5344CB8AC3E}">
        <p14:creationId xmlns:p14="http://schemas.microsoft.com/office/powerpoint/2010/main" val="1131273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Temperature</a:t>
            </a:r>
            <a:endParaRPr lang="uk-UA" altLang="en-US" b="1" dirty="0">
              <a:latin typeface="Tahoma" panose="020B0604030504040204"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9C6DEFE9-4A71-C64C-B298-FDE1FF35E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1475" y="4400857"/>
            <a:ext cx="3685714" cy="2457143"/>
          </a:xfrm>
          <a:prstGeom prst="rect">
            <a:avLst/>
          </a:prstGeom>
        </p:spPr>
      </p:pic>
      <p:grpSp>
        <p:nvGrpSpPr>
          <p:cNvPr id="18" name="Group 17">
            <a:extLst>
              <a:ext uri="{FF2B5EF4-FFF2-40B4-BE49-F238E27FC236}">
                <a16:creationId xmlns:a16="http://schemas.microsoft.com/office/drawing/2014/main" id="{E3FB35E6-1636-1245-AF23-65B4F1F80CEC}"/>
              </a:ext>
            </a:extLst>
          </p:cNvPr>
          <p:cNvGrpSpPr/>
          <p:nvPr/>
        </p:nvGrpSpPr>
        <p:grpSpPr>
          <a:xfrm>
            <a:off x="-8505" y="4296799"/>
            <a:ext cx="5038258" cy="2563737"/>
            <a:chOff x="0" y="3971325"/>
            <a:chExt cx="5038258" cy="2563737"/>
          </a:xfrm>
        </p:grpSpPr>
        <p:pic>
          <p:nvPicPr>
            <p:cNvPr id="3" name="Picture 2">
              <a:extLst>
                <a:ext uri="{FF2B5EF4-FFF2-40B4-BE49-F238E27FC236}">
                  <a16:creationId xmlns:a16="http://schemas.microsoft.com/office/drawing/2014/main" id="{EB4B64CE-B8F1-419F-BB7F-46E858B52A87}"/>
                </a:ext>
              </a:extLst>
            </p:cNvPr>
            <p:cNvPicPr>
              <a:picLocks noChangeAspect="1"/>
            </p:cNvPicPr>
            <p:nvPr/>
          </p:nvPicPr>
          <p:blipFill rotWithShape="1">
            <a:blip r:embed="rId3"/>
            <a:srcRect b="5560"/>
            <a:stretch/>
          </p:blipFill>
          <p:spPr>
            <a:xfrm>
              <a:off x="0" y="4155992"/>
              <a:ext cx="5038258" cy="2379070"/>
            </a:xfrm>
            <a:prstGeom prst="rect">
              <a:avLst/>
            </a:prstGeom>
          </p:spPr>
        </p:pic>
        <p:sp>
          <p:nvSpPr>
            <p:cNvPr id="11" name="TextBox 10">
              <a:extLst>
                <a:ext uri="{FF2B5EF4-FFF2-40B4-BE49-F238E27FC236}">
                  <a16:creationId xmlns:a16="http://schemas.microsoft.com/office/drawing/2014/main" id="{D11ED71B-F85C-CC43-B826-6FCBDA4840F5}"/>
                </a:ext>
              </a:extLst>
            </p:cNvPr>
            <p:cNvSpPr txBox="1"/>
            <p:nvPr/>
          </p:nvSpPr>
          <p:spPr>
            <a:xfrm>
              <a:off x="1242872" y="3971325"/>
              <a:ext cx="2625725" cy="369332"/>
            </a:xfrm>
            <a:prstGeom prst="rect">
              <a:avLst/>
            </a:prstGeom>
            <a:noFill/>
          </p:spPr>
          <p:txBody>
            <a:bodyPr wrap="square" rtlCol="0">
              <a:spAutoFit/>
            </a:bodyPr>
            <a:lstStyle/>
            <a:p>
              <a:pPr algn="ctr"/>
              <a:r>
                <a:rPr lang="en-US" b="1" dirty="0"/>
                <a:t>Remaining Sensors</a:t>
              </a:r>
            </a:p>
          </p:txBody>
        </p:sp>
      </p:grpSp>
      <p:grpSp>
        <p:nvGrpSpPr>
          <p:cNvPr id="17" name="Group 16">
            <a:extLst>
              <a:ext uri="{FF2B5EF4-FFF2-40B4-BE49-F238E27FC236}">
                <a16:creationId xmlns:a16="http://schemas.microsoft.com/office/drawing/2014/main" id="{9E1BC94F-A21D-2046-917D-9156382A9A06}"/>
              </a:ext>
            </a:extLst>
          </p:cNvPr>
          <p:cNvGrpSpPr/>
          <p:nvPr/>
        </p:nvGrpSpPr>
        <p:grpSpPr>
          <a:xfrm>
            <a:off x="7716" y="1291206"/>
            <a:ext cx="5038258" cy="2756942"/>
            <a:chOff x="7716" y="1291206"/>
            <a:chExt cx="5038258" cy="2756942"/>
          </a:xfrm>
        </p:grpSpPr>
        <p:grpSp>
          <p:nvGrpSpPr>
            <p:cNvPr id="16" name="Group 15">
              <a:extLst>
                <a:ext uri="{FF2B5EF4-FFF2-40B4-BE49-F238E27FC236}">
                  <a16:creationId xmlns:a16="http://schemas.microsoft.com/office/drawing/2014/main" id="{B29FA145-08EF-3D4E-9793-9C88BB7B8813}"/>
                </a:ext>
              </a:extLst>
            </p:cNvPr>
            <p:cNvGrpSpPr/>
            <p:nvPr/>
          </p:nvGrpSpPr>
          <p:grpSpPr>
            <a:xfrm>
              <a:off x="7716" y="1291206"/>
              <a:ext cx="5038258" cy="2756942"/>
              <a:chOff x="7716" y="1291206"/>
              <a:chExt cx="5038258" cy="2756942"/>
            </a:xfrm>
          </p:grpSpPr>
          <p:pic>
            <p:nvPicPr>
              <p:cNvPr id="2" name="Picture 1">
                <a:extLst>
                  <a:ext uri="{FF2B5EF4-FFF2-40B4-BE49-F238E27FC236}">
                    <a16:creationId xmlns:a16="http://schemas.microsoft.com/office/drawing/2014/main" id="{3ED1D160-DFF6-4574-86AC-93A11EF3ED9E}"/>
                  </a:ext>
                </a:extLst>
              </p:cNvPr>
              <p:cNvPicPr>
                <a:picLocks noChangeAspect="1"/>
              </p:cNvPicPr>
              <p:nvPr/>
            </p:nvPicPr>
            <p:blipFill>
              <a:blip r:embed="rId4"/>
              <a:stretch>
                <a:fillRect/>
              </a:stretch>
            </p:blipFill>
            <p:spPr>
              <a:xfrm>
                <a:off x="7716" y="1529019"/>
                <a:ext cx="5038258" cy="2519129"/>
              </a:xfrm>
              <a:prstGeom prst="rect">
                <a:avLst/>
              </a:prstGeom>
            </p:spPr>
          </p:pic>
          <p:sp>
            <p:nvSpPr>
              <p:cNvPr id="9" name="Rectangle 8">
                <a:extLst>
                  <a:ext uri="{FF2B5EF4-FFF2-40B4-BE49-F238E27FC236}">
                    <a16:creationId xmlns:a16="http://schemas.microsoft.com/office/drawing/2014/main" id="{8B20A9D8-F8F8-234F-AE48-0AA6E2E4DF1A}"/>
                  </a:ext>
                </a:extLst>
              </p:cNvPr>
              <p:cNvSpPr/>
              <p:nvPr/>
            </p:nvSpPr>
            <p:spPr>
              <a:xfrm>
                <a:off x="453224" y="1291206"/>
                <a:ext cx="4114800" cy="691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CE431EE-3684-934D-AC4C-45CB83A2C357}"/>
                  </a:ext>
                </a:extLst>
              </p:cNvPr>
              <p:cNvSpPr txBox="1"/>
              <p:nvPr/>
            </p:nvSpPr>
            <p:spPr>
              <a:xfrm>
                <a:off x="1752600" y="1352451"/>
                <a:ext cx="1752600" cy="369332"/>
              </a:xfrm>
              <a:prstGeom prst="rect">
                <a:avLst/>
              </a:prstGeom>
              <a:noFill/>
            </p:spPr>
            <p:txBody>
              <a:bodyPr wrap="square" rtlCol="0">
                <a:spAutoFit/>
              </a:bodyPr>
              <a:lstStyle/>
              <a:p>
                <a:r>
                  <a:rPr lang="en-US" b="1" dirty="0"/>
                  <a:t>Data Outliers</a:t>
                </a:r>
              </a:p>
            </p:txBody>
          </p:sp>
        </p:grpSp>
        <p:grpSp>
          <p:nvGrpSpPr>
            <p:cNvPr id="15" name="Group 14">
              <a:extLst>
                <a:ext uri="{FF2B5EF4-FFF2-40B4-BE49-F238E27FC236}">
                  <a16:creationId xmlns:a16="http://schemas.microsoft.com/office/drawing/2014/main" id="{6EB79F61-CF94-2C47-A49E-BB497A413329}"/>
                </a:ext>
              </a:extLst>
            </p:cNvPr>
            <p:cNvGrpSpPr/>
            <p:nvPr/>
          </p:nvGrpSpPr>
          <p:grpSpPr>
            <a:xfrm>
              <a:off x="1773774" y="2147602"/>
              <a:ext cx="1057620" cy="1823723"/>
              <a:chOff x="1773774" y="2147602"/>
              <a:chExt cx="1057620" cy="1823723"/>
            </a:xfrm>
          </p:grpSpPr>
          <p:grpSp>
            <p:nvGrpSpPr>
              <p:cNvPr id="8" name="Group 7">
                <a:extLst>
                  <a:ext uri="{FF2B5EF4-FFF2-40B4-BE49-F238E27FC236}">
                    <a16:creationId xmlns:a16="http://schemas.microsoft.com/office/drawing/2014/main" id="{E31FAA77-2891-9146-8A4B-1EC39DF025AD}"/>
                  </a:ext>
                </a:extLst>
              </p:cNvPr>
              <p:cNvGrpSpPr/>
              <p:nvPr/>
            </p:nvGrpSpPr>
            <p:grpSpPr>
              <a:xfrm>
                <a:off x="1793841" y="3730238"/>
                <a:ext cx="1037553" cy="232162"/>
                <a:chOff x="1793841" y="3730238"/>
                <a:chExt cx="1037553" cy="232162"/>
              </a:xfrm>
            </p:grpSpPr>
            <p:sp>
              <p:nvSpPr>
                <p:cNvPr id="4" name="Rectangle 3">
                  <a:extLst>
                    <a:ext uri="{FF2B5EF4-FFF2-40B4-BE49-F238E27FC236}">
                      <a16:creationId xmlns:a16="http://schemas.microsoft.com/office/drawing/2014/main" id="{2FB04DAC-4FAE-1443-A642-C8CA08E85ABA}"/>
                    </a:ext>
                  </a:extLst>
                </p:cNvPr>
                <p:cNvSpPr/>
                <p:nvPr/>
              </p:nvSpPr>
              <p:spPr>
                <a:xfrm>
                  <a:off x="1793841" y="3743886"/>
                  <a:ext cx="1010531" cy="218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0548F0A-F8E3-3545-B5CE-D91E8A460966}"/>
                    </a:ext>
                  </a:extLst>
                </p:cNvPr>
                <p:cNvSpPr txBox="1"/>
                <p:nvPr/>
              </p:nvSpPr>
              <p:spPr>
                <a:xfrm>
                  <a:off x="2326128" y="3730238"/>
                  <a:ext cx="505266" cy="230832"/>
                </a:xfrm>
                <a:prstGeom prst="rect">
                  <a:avLst/>
                </a:prstGeom>
                <a:noFill/>
              </p:spPr>
              <p:txBody>
                <a:bodyPr wrap="square" rtlCol="0">
                  <a:spAutoFit/>
                </a:bodyPr>
                <a:lstStyle/>
                <a:p>
                  <a:r>
                    <a:rPr lang="en-US" sz="900" dirty="0"/>
                    <a:t>42047</a:t>
                  </a:r>
                </a:p>
              </p:txBody>
            </p:sp>
            <p:sp>
              <p:nvSpPr>
                <p:cNvPr id="14" name="TextBox 13">
                  <a:extLst>
                    <a:ext uri="{FF2B5EF4-FFF2-40B4-BE49-F238E27FC236}">
                      <a16:creationId xmlns:a16="http://schemas.microsoft.com/office/drawing/2014/main" id="{A9C6DD83-6618-6043-9903-8A0AB011A191}"/>
                    </a:ext>
                  </a:extLst>
                </p:cNvPr>
                <p:cNvSpPr txBox="1"/>
                <p:nvPr/>
              </p:nvSpPr>
              <p:spPr>
                <a:xfrm>
                  <a:off x="1805835" y="3731568"/>
                  <a:ext cx="505266" cy="230832"/>
                </a:xfrm>
                <a:prstGeom prst="rect">
                  <a:avLst/>
                </a:prstGeom>
                <a:noFill/>
              </p:spPr>
              <p:txBody>
                <a:bodyPr wrap="square" rtlCol="0">
                  <a:spAutoFit/>
                </a:bodyPr>
                <a:lstStyle/>
                <a:p>
                  <a:r>
                    <a:rPr lang="en-US" sz="900" dirty="0"/>
                    <a:t>42044</a:t>
                  </a:r>
                </a:p>
              </p:txBody>
            </p:sp>
          </p:grpSp>
          <p:sp>
            <p:nvSpPr>
              <p:cNvPr id="10" name="Rounded Rectangle 9">
                <a:extLst>
                  <a:ext uri="{FF2B5EF4-FFF2-40B4-BE49-F238E27FC236}">
                    <a16:creationId xmlns:a16="http://schemas.microsoft.com/office/drawing/2014/main" id="{38F1ED29-4CEF-F549-A74A-45BF2904CD55}"/>
                  </a:ext>
                </a:extLst>
              </p:cNvPr>
              <p:cNvSpPr/>
              <p:nvPr/>
            </p:nvSpPr>
            <p:spPr>
              <a:xfrm>
                <a:off x="2313462" y="2147602"/>
                <a:ext cx="490910" cy="181826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A0D55E2-D27B-5845-941E-EE6A9A08A439}"/>
                  </a:ext>
                </a:extLst>
              </p:cNvPr>
              <p:cNvSpPr/>
              <p:nvPr/>
            </p:nvSpPr>
            <p:spPr>
              <a:xfrm>
                <a:off x="1773774" y="2153057"/>
                <a:ext cx="537327" cy="181826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6" name="Picture 5" descr="A screenshot of a cell phone&#10;&#10;Description automatically generated">
            <a:extLst>
              <a:ext uri="{FF2B5EF4-FFF2-40B4-BE49-F238E27FC236}">
                <a16:creationId xmlns:a16="http://schemas.microsoft.com/office/drawing/2014/main" id="{B56CD45A-4C44-D745-B7CF-CED5D5503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972" y="1291206"/>
            <a:ext cx="4090721" cy="3050009"/>
          </a:xfrm>
          <a:prstGeom prst="rect">
            <a:avLst/>
          </a:prstGeom>
        </p:spPr>
      </p:pic>
    </p:spTree>
    <p:extLst>
      <p:ext uri="{BB962C8B-B14F-4D97-AF65-F5344CB8AC3E}">
        <p14:creationId xmlns:p14="http://schemas.microsoft.com/office/powerpoint/2010/main" val="265225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Wind Speed</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49EAE00A-A3E3-40A0-B1E0-978707B2FAB6}"/>
              </a:ext>
            </a:extLst>
          </p:cNvPr>
          <p:cNvPicPr>
            <a:picLocks noChangeAspect="1"/>
          </p:cNvPicPr>
          <p:nvPr/>
        </p:nvPicPr>
        <p:blipFill rotWithShape="1">
          <a:blip r:embed="rId2"/>
          <a:srcRect l="7973" t="6834" r="8879" b="4323"/>
          <a:stretch/>
        </p:blipFill>
        <p:spPr>
          <a:xfrm>
            <a:off x="952500" y="1828800"/>
            <a:ext cx="7239000" cy="3867411"/>
          </a:xfrm>
          <a:prstGeom prst="rect">
            <a:avLst/>
          </a:prstGeom>
        </p:spPr>
      </p:pic>
      <p:sp>
        <p:nvSpPr>
          <p:cNvPr id="4" name="TextBox 3">
            <a:extLst>
              <a:ext uri="{FF2B5EF4-FFF2-40B4-BE49-F238E27FC236}">
                <a16:creationId xmlns:a16="http://schemas.microsoft.com/office/drawing/2014/main" id="{B9CCD970-F7F6-0A4F-88A7-C53EC638B3B7}"/>
              </a:ext>
            </a:extLst>
          </p:cNvPr>
          <p:cNvSpPr txBox="1"/>
          <p:nvPr/>
        </p:nvSpPr>
        <p:spPr>
          <a:xfrm>
            <a:off x="1714500" y="5700069"/>
            <a:ext cx="5715000" cy="738664"/>
          </a:xfrm>
          <a:prstGeom prst="rect">
            <a:avLst/>
          </a:prstGeom>
          <a:noFill/>
        </p:spPr>
        <p:txBody>
          <a:bodyPr wrap="square" rtlCol="0">
            <a:spAutoFit/>
          </a:bodyPr>
          <a:lstStyle/>
          <a:p>
            <a:pPr algn="ctr"/>
            <a:r>
              <a:rPr lang="en-US" sz="1400" dirty="0"/>
              <a:t>In the case of wind speed, we do NOT want to ignore outliers.  The outliers (higher wind speed) as they would relate to the remaining data would in fact be the hurricane strength speeds. </a:t>
            </a:r>
          </a:p>
        </p:txBody>
      </p:sp>
    </p:spTree>
    <p:extLst>
      <p:ext uri="{BB962C8B-B14F-4D97-AF65-F5344CB8AC3E}">
        <p14:creationId xmlns:p14="http://schemas.microsoft.com/office/powerpoint/2010/main" val="2918442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Limitations </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600200"/>
            <a:ext cx="6769100" cy="817562"/>
          </a:xfrm>
        </p:spPr>
        <p:txBody>
          <a:bodyPr/>
          <a:lstStyle/>
          <a:p>
            <a:pPr>
              <a:lnSpc>
                <a:spcPct val="80000"/>
              </a:lnSpc>
            </a:pPr>
            <a:r>
              <a:rPr lang="en-US" altLang="ko-KR" sz="1800" dirty="0">
                <a:latin typeface="Verdana" panose="020B0604030504040204" pitchFamily="34" charset="0"/>
                <a:ea typeface="굴림" panose="020B0600000101010101" pitchFamily="34" charset="-127"/>
              </a:rPr>
              <a:t>As is typical for a data project, the group was at the mercy of the available data.  Only certain platforms/weather stations acquired the point useful for analysis that lie in a vicinity of the path of the storm.</a:t>
            </a:r>
          </a:p>
          <a:p>
            <a:pPr>
              <a:lnSpc>
                <a:spcPct val="80000"/>
              </a:lnSpc>
            </a:pPr>
            <a:endParaRPr lang="en-US" altLang="ko-KR" sz="18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Even as useable sites were located, as the project progressed, it was found that there were several levels of incompleteness regarding the gathered data sets.  For example:</a:t>
            </a:r>
          </a:p>
          <a:p>
            <a:pPr lvl="1">
              <a:lnSpc>
                <a:spcPct val="80000"/>
              </a:lnSpc>
            </a:pPr>
            <a:r>
              <a:rPr lang="en-US" altLang="ko-KR" sz="1600" dirty="0">
                <a:latin typeface="Verdana" panose="020B0604030504040204" pitchFamily="34" charset="0"/>
                <a:ea typeface="굴림" panose="020B0600000101010101" pitchFamily="34" charset="-127"/>
              </a:rPr>
              <a:t>Inconsistency of sensor data acquisition by location and time.</a:t>
            </a:r>
          </a:p>
          <a:p>
            <a:pPr lvl="1">
              <a:lnSpc>
                <a:spcPct val="80000"/>
              </a:lnSpc>
            </a:pPr>
            <a:r>
              <a:rPr lang="en-US" altLang="ko-KR" sz="1600" dirty="0">
                <a:latin typeface="Verdana" panose="020B0604030504040204" pitchFamily="34" charset="0"/>
                <a:ea typeface="굴림" panose="020B0600000101010101" pitchFamily="34" charset="-127"/>
              </a:rPr>
              <a:t>Sensor calibration.</a:t>
            </a:r>
          </a:p>
          <a:p>
            <a:pPr lvl="1">
              <a:lnSpc>
                <a:spcPct val="80000"/>
              </a:lnSpc>
            </a:pPr>
            <a:r>
              <a:rPr lang="en-US" altLang="ko-KR" sz="1600" dirty="0">
                <a:latin typeface="Verdana" panose="020B0604030504040204" pitchFamily="34" charset="0"/>
                <a:ea typeface="굴림" panose="020B0600000101010101" pitchFamily="34" charset="-127"/>
              </a:rPr>
              <a:t>Missing data.</a:t>
            </a:r>
          </a:p>
          <a:p>
            <a:pPr lvl="1">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Erroneous data on some the data sets during the actual Hurricane. </a:t>
            </a:r>
          </a:p>
          <a:p>
            <a:pPr lvl="1">
              <a:lnSpc>
                <a:spcPct val="80000"/>
              </a:lnSpc>
            </a:pPr>
            <a:r>
              <a:rPr lang="en-US" altLang="ko-KR" sz="1600" dirty="0">
                <a:latin typeface="Verdana" panose="020B0604030504040204" pitchFamily="34" charset="0"/>
                <a:ea typeface="굴림" panose="020B0600000101010101" pitchFamily="34" charset="-127"/>
              </a:rPr>
              <a:t>Several instances of incomplete data during the storm.</a:t>
            </a:r>
          </a:p>
          <a:p>
            <a:pPr lvl="1">
              <a:lnSpc>
                <a:spcPct val="80000"/>
              </a:lnSpc>
            </a:pPr>
            <a:r>
              <a:rPr lang="en-US" altLang="ko-KR" sz="1600" dirty="0">
                <a:latin typeface="Verdana" panose="020B0604030504040204" pitchFamily="34" charset="0"/>
                <a:ea typeface="굴림" panose="020B0600000101010101" pitchFamily="34" charset="-127"/>
              </a:rPr>
              <a:t>X,Y,Z data was particularly incomplete.</a:t>
            </a:r>
          </a:p>
          <a:p>
            <a:pPr>
              <a:lnSpc>
                <a:spcPct val="80000"/>
              </a:lnSpc>
            </a:pPr>
            <a:endParaRPr lang="en-US" altLang="ko-KR" sz="20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3308262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Conclusions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457200" y="1828800"/>
            <a:ext cx="6769100" cy="817562"/>
          </a:xfrm>
        </p:spPr>
        <p:txBody>
          <a:bodyPr/>
          <a:lstStyle/>
          <a:p>
            <a:pPr>
              <a:lnSpc>
                <a:spcPct val="80000"/>
              </a:lnSpc>
            </a:pPr>
            <a:r>
              <a:rPr lang="en-US" altLang="ko-KR" sz="2000" dirty="0">
                <a:latin typeface="Verdana" panose="020B0604030504040204" pitchFamily="34" charset="0"/>
                <a:ea typeface="굴림" panose="020B0600000101010101" pitchFamily="34" charset="-127"/>
              </a:rPr>
              <a:t>Notes notes notes about how our p-test showed highest correlation of wind speed to air pressure.  Not only did the tests have </a:t>
            </a:r>
          </a:p>
        </p:txBody>
      </p:sp>
    </p:spTree>
    <p:extLst>
      <p:ext uri="{BB962C8B-B14F-4D97-AF65-F5344CB8AC3E}">
        <p14:creationId xmlns:p14="http://schemas.microsoft.com/office/powerpoint/2010/main" val="2238731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Continued Analysis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endParaRPr lang="en-US" altLang="ko-KR" sz="20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1198531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2646361"/>
            <a:ext cx="6769100" cy="817562"/>
          </a:xfrm>
        </p:spPr>
        <p:txBody>
          <a:bodyPr/>
          <a:lstStyle/>
          <a:p>
            <a:pPr marL="0" indent="0" algn="ctr">
              <a:lnSpc>
                <a:spcPct val="80000"/>
              </a:lnSpc>
              <a:buNone/>
            </a:pPr>
            <a:r>
              <a:rPr lang="en-US" altLang="ko-KR" sz="2000" dirty="0">
                <a:latin typeface="Verdana" panose="020B0604030504040204" pitchFamily="34" charset="0"/>
                <a:ea typeface="굴림" panose="020B0600000101010101" pitchFamily="34" charset="-127"/>
              </a:rPr>
              <a:t>Thank you for your time and attention! </a:t>
            </a:r>
          </a:p>
          <a:p>
            <a:pPr marL="0" indent="0" algn="ctr">
              <a:lnSpc>
                <a:spcPct val="80000"/>
              </a:lnSpc>
              <a:buNone/>
            </a:pPr>
            <a:endParaRPr lang="en-US" altLang="ko-KR" sz="2000" dirty="0">
              <a:latin typeface="Verdana" panose="020B0604030504040204" pitchFamily="34" charset="0"/>
              <a:ea typeface="굴림" panose="020B0600000101010101" pitchFamily="34" charset="-127"/>
            </a:endParaRPr>
          </a:p>
          <a:p>
            <a:pPr marL="0" indent="0" algn="ctr">
              <a:lnSpc>
                <a:spcPct val="80000"/>
              </a:lnSpc>
              <a:buNone/>
            </a:pPr>
            <a:r>
              <a:rPr lang="en-US" altLang="ko-KR" sz="2000" dirty="0">
                <a:latin typeface="Verdana" panose="020B0604030504040204" pitchFamily="34" charset="0"/>
                <a:ea typeface="굴림" panose="020B0600000101010101" pitchFamily="34" charset="-127"/>
              </a:rPr>
              <a:t>Questions, please!? </a:t>
            </a:r>
          </a:p>
        </p:txBody>
      </p:sp>
      <p:pic>
        <p:nvPicPr>
          <p:cNvPr id="3" name="Graphic 2" descr="Question Mark">
            <a:extLst>
              <a:ext uri="{FF2B5EF4-FFF2-40B4-BE49-F238E27FC236}">
                <a16:creationId xmlns:a16="http://schemas.microsoft.com/office/drawing/2014/main" id="{0CB651BC-C0AB-4A57-A313-23E58E7899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1880" y="4211639"/>
            <a:ext cx="1920240" cy="1920240"/>
          </a:xfrm>
          <a:prstGeom prst="rect">
            <a:avLst/>
          </a:prstGeom>
        </p:spPr>
      </p:pic>
    </p:spTree>
    <p:extLst>
      <p:ext uri="{BB962C8B-B14F-4D97-AF65-F5344CB8AC3E}">
        <p14:creationId xmlns:p14="http://schemas.microsoft.com/office/powerpoint/2010/main" val="2767727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Information</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981200"/>
            <a:ext cx="6769100" cy="4464050"/>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Project Team (Group 6): </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Reza </a:t>
            </a:r>
            <a:r>
              <a:rPr lang="en-US" altLang="ko-KR" sz="1600" b="0" dirty="0" err="1">
                <a:latin typeface="Verdana" panose="020B0604030504040204" pitchFamily="34" charset="0"/>
                <a:ea typeface="굴림" panose="020B0600000101010101" pitchFamily="34" charset="-127"/>
              </a:rPr>
              <a:t>Abasaltian</a:t>
            </a:r>
            <a:r>
              <a:rPr lang="en-US" altLang="ko-KR" sz="1600" b="0" dirty="0">
                <a:latin typeface="Verdana" panose="020B0604030504040204" pitchFamily="34" charset="0"/>
                <a:ea typeface="굴림" panose="020B0600000101010101" pitchFamily="34" charset="-127"/>
              </a:rPr>
              <a:t>, Vincent Adams, Jeremy Jones, &amp; Rob Pascarella</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Project Scope:</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As a group we have decided to gather data from offshore weather stations and platforms to perform an analysis of weather attributes as they correlate to the intensity of Hurricane Harvey. </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Weather attributes analyzed:</a:t>
            </a:r>
          </a:p>
          <a:p>
            <a:pPr lvl="1">
              <a:lnSpc>
                <a:spcPct val="80000"/>
              </a:lnSpc>
            </a:pPr>
            <a:r>
              <a:rPr lang="en-US" altLang="ko-KR" sz="1600" b="0" dirty="0">
                <a:latin typeface="Verdana" panose="020B0604030504040204" pitchFamily="34" charset="0"/>
                <a:ea typeface="굴림" panose="020B0600000101010101" pitchFamily="34" charset="-127"/>
              </a:rPr>
              <a:t>Wind Speed </a:t>
            </a:r>
            <a:r>
              <a:rPr lang="en-US" altLang="ko-KR" sz="1200" b="0" dirty="0">
                <a:latin typeface="Verdana" panose="020B0604030504040204" pitchFamily="34" charset="0"/>
                <a:ea typeface="굴림" panose="020B0600000101010101" pitchFamily="34" charset="-127"/>
              </a:rPr>
              <a:t>(m/s); as our measure of intensity</a:t>
            </a:r>
          </a:p>
          <a:p>
            <a:pPr lvl="1">
              <a:lnSpc>
                <a:spcPct val="80000"/>
              </a:lnSpc>
            </a:pPr>
            <a:r>
              <a:rPr lang="en-US" altLang="ko-KR" sz="1600" b="0" dirty="0">
                <a:latin typeface="Verdana" panose="020B0604030504040204" pitchFamily="34" charset="0"/>
                <a:ea typeface="굴림" panose="020B0600000101010101" pitchFamily="34" charset="-127"/>
              </a:rPr>
              <a:t>Water Salinity </a:t>
            </a:r>
            <a:r>
              <a:rPr lang="en-US" altLang="ko-KR" sz="1200" b="0" dirty="0">
                <a:latin typeface="Verdana" panose="020B0604030504040204" pitchFamily="34" charset="0"/>
                <a:ea typeface="굴림" panose="020B0600000101010101" pitchFamily="34" charset="-127"/>
              </a:rPr>
              <a:t>(PSU – practical salinity unit [g of salt in kg of seawater)</a:t>
            </a:r>
          </a:p>
          <a:p>
            <a:pPr lvl="1">
              <a:lnSpc>
                <a:spcPct val="80000"/>
              </a:lnSpc>
            </a:pPr>
            <a:r>
              <a:rPr lang="en-US" altLang="ko-KR" sz="1600" b="0" dirty="0">
                <a:latin typeface="Verdana" panose="020B0604030504040204" pitchFamily="34" charset="0"/>
                <a:ea typeface="굴림" panose="020B0600000101010101" pitchFamily="34" charset="-127"/>
              </a:rPr>
              <a:t>Air Pressure </a:t>
            </a:r>
            <a:r>
              <a:rPr lang="en-US" altLang="ko-KR" sz="1200" b="0" dirty="0">
                <a:latin typeface="Verdana" panose="020B0604030504040204" pitchFamily="34" charset="0"/>
                <a:ea typeface="굴림" panose="020B0600000101010101" pitchFamily="34" charset="-127"/>
              </a:rPr>
              <a:t>(</a:t>
            </a:r>
            <a:r>
              <a:rPr lang="en-US" altLang="ko-KR" sz="1200" b="0" dirty="0" err="1">
                <a:latin typeface="Verdana" panose="020B0604030504040204" pitchFamily="34" charset="0"/>
                <a:ea typeface="굴림" panose="020B0600000101010101" pitchFamily="34" charset="-127"/>
              </a:rPr>
              <a:t>mBar</a:t>
            </a:r>
            <a:r>
              <a:rPr lang="en-US" altLang="ko-KR" sz="1200" b="0" dirty="0">
                <a:latin typeface="Verdana" panose="020B0604030504040204" pitchFamily="34" charset="0"/>
                <a:ea typeface="굴림" panose="020B0600000101010101" pitchFamily="34" charset="-127"/>
              </a:rPr>
              <a:t>)</a:t>
            </a:r>
          </a:p>
          <a:p>
            <a:pPr lvl="1">
              <a:lnSpc>
                <a:spcPct val="80000"/>
              </a:lnSpc>
            </a:pPr>
            <a:r>
              <a:rPr lang="en-US" altLang="ko-KR" sz="1600" b="0" dirty="0">
                <a:latin typeface="Verdana" panose="020B0604030504040204" pitchFamily="34" charset="0"/>
                <a:ea typeface="굴림" panose="020B0600000101010101" pitchFamily="34" charset="-127"/>
              </a:rPr>
              <a:t>Water Temperature </a:t>
            </a:r>
            <a:r>
              <a:rPr lang="en-US" altLang="ko-KR" sz="1200" b="0" dirty="0">
                <a:latin typeface="Verdana" panose="020B0604030504040204" pitchFamily="34" charset="0"/>
                <a:ea typeface="굴림" panose="020B0600000101010101" pitchFamily="34" charset="-127"/>
              </a:rPr>
              <a:t>(°C)</a:t>
            </a:r>
          </a:p>
          <a:p>
            <a:pPr lvl="1">
              <a:lnSpc>
                <a:spcPct val="80000"/>
              </a:lnSpc>
            </a:pPr>
            <a:r>
              <a:rPr lang="en-US" altLang="ko-KR" sz="1600" b="0" dirty="0">
                <a:latin typeface="Verdana" panose="020B0604030504040204" pitchFamily="34" charset="0"/>
                <a:ea typeface="굴림" panose="020B0600000101010101" pitchFamily="34" charset="-127"/>
              </a:rPr>
              <a:t>Air Temperature </a:t>
            </a:r>
            <a:r>
              <a:rPr lang="en-US" altLang="ko-KR" sz="1200" b="0" dirty="0">
                <a:latin typeface="Verdana" panose="020B0604030504040204" pitchFamily="34" charset="0"/>
                <a:ea typeface="굴림" panose="020B0600000101010101" pitchFamily="34" charset="-127"/>
              </a:rPr>
              <a:t>(°C)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990600" y="1905000"/>
            <a:ext cx="7162800" cy="4464050"/>
          </a:xfrm>
        </p:spPr>
        <p:txBody>
          <a:bodyPr/>
          <a:lstStyle/>
          <a:p>
            <a:pPr marL="0" indent="0">
              <a:lnSpc>
                <a:spcPct val="80000"/>
              </a:lnSpc>
              <a:buNone/>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What weather attributes contributed the most, if any, to the intensity of Hurricane Harvey?</a:t>
            </a:r>
          </a:p>
          <a:p>
            <a:pPr lvl="1">
              <a:lnSpc>
                <a:spcPct val="80000"/>
              </a:lnSpc>
            </a:pPr>
            <a:r>
              <a:rPr lang="en-US" altLang="ko-KR" sz="1600" b="0" dirty="0">
                <a:latin typeface="+mj-lt"/>
                <a:ea typeface="굴림" panose="020B0600000101010101" pitchFamily="34" charset="-127"/>
              </a:rPr>
              <a:t>Did water temperature affect intensity of the hurricane the most?</a:t>
            </a:r>
          </a:p>
          <a:p>
            <a:pPr lvl="1">
              <a:lnSpc>
                <a:spcPct val="80000"/>
              </a:lnSpc>
            </a:pPr>
            <a:r>
              <a:rPr lang="en-US" altLang="ko-KR" sz="1600" b="0" dirty="0">
                <a:latin typeface="+mj-lt"/>
                <a:ea typeface="굴림" panose="020B0600000101010101" pitchFamily="34" charset="-127"/>
              </a:rPr>
              <a:t>Did air temperature affect the intensity of the hurricane the most?</a:t>
            </a:r>
          </a:p>
          <a:p>
            <a:pPr lvl="1">
              <a:lnSpc>
                <a:spcPct val="80000"/>
              </a:lnSpc>
            </a:pPr>
            <a:r>
              <a:rPr lang="en-US" altLang="ko-KR" sz="1600" b="0" dirty="0">
                <a:latin typeface="+mj-lt"/>
                <a:ea typeface="굴림" panose="020B0600000101010101" pitchFamily="34" charset="-127"/>
              </a:rPr>
              <a:t>Did air pressure affect the intensity of the hurricane the most?</a:t>
            </a:r>
          </a:p>
          <a:p>
            <a:pPr lvl="1">
              <a:lnSpc>
                <a:spcPct val="80000"/>
              </a:lnSpc>
            </a:pPr>
            <a:r>
              <a:rPr lang="en-US" altLang="ko-KR" sz="1600" b="0" dirty="0">
                <a:latin typeface="+mj-lt"/>
                <a:ea typeface="굴림" panose="020B0600000101010101" pitchFamily="34" charset="-127"/>
              </a:rPr>
              <a:t>Did water salinity affect the intensity of the hurricane the most?</a:t>
            </a:r>
          </a:p>
          <a:p>
            <a:pPr lvl="1">
              <a:lnSpc>
                <a:spcPct val="80000"/>
              </a:lnSpc>
            </a:pPr>
            <a:endParaRPr lang="en-US" altLang="ko-KR" sz="1200" b="0" dirty="0">
              <a:latin typeface="+mj-lt"/>
              <a:ea typeface="굴림" panose="020B0600000101010101" pitchFamily="34" charset="-127"/>
            </a:endParaRPr>
          </a:p>
          <a:p>
            <a:pPr marL="0" indent="0">
              <a:lnSpc>
                <a:spcPct val="80000"/>
              </a:lnSpc>
              <a:buNone/>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How will this problem be attacked?  </a:t>
            </a:r>
          </a:p>
          <a:p>
            <a:pPr lvl="1">
              <a:lnSpc>
                <a:spcPct val="80000"/>
              </a:lnSpc>
            </a:pPr>
            <a:r>
              <a:rPr lang="en-US" altLang="ko-KR" sz="1600" b="0" dirty="0">
                <a:latin typeface="+mj-lt"/>
                <a:ea typeface="굴림" panose="020B0600000101010101" pitchFamily="34" charset="-127"/>
              </a:rPr>
              <a:t>Graphically, we will represent our data in scatter plots to show correlations as well as box plots to show our outliers in within each data set. </a:t>
            </a:r>
          </a:p>
          <a:p>
            <a:pPr lvl="1">
              <a:lnSpc>
                <a:spcPct val="80000"/>
              </a:lnSpc>
            </a:pPr>
            <a:r>
              <a:rPr lang="en-US" altLang="ko-KR" sz="1600" b="0" dirty="0">
                <a:latin typeface="+mj-lt"/>
                <a:ea typeface="굴림" panose="020B0600000101010101" pitchFamily="34" charset="-127"/>
              </a:rPr>
              <a:t>Statistically speaking, correlation coefficient and p-value will be used to assess each attributes relativity to wind speed, our standard for hurricane intensity.  </a:t>
            </a:r>
          </a:p>
          <a:p>
            <a:pPr lvl="1">
              <a:lnSpc>
                <a:spcPct val="80000"/>
              </a:lnSpc>
            </a:pPr>
            <a:r>
              <a:rPr lang="en-US" altLang="ko-KR" sz="1600" b="0" dirty="0">
                <a:latin typeface="+mj-lt"/>
                <a:ea typeface="굴림" panose="020B0600000101010101" pitchFamily="34" charset="-127"/>
              </a:rPr>
              <a:t>Notably, as the project grew, several more data sources were found that would provide very interesting insight, </a:t>
            </a:r>
          </a:p>
        </p:txBody>
      </p:sp>
    </p:spTree>
    <p:extLst>
      <p:ext uri="{BB962C8B-B14F-4D97-AF65-F5344CB8AC3E}">
        <p14:creationId xmlns:p14="http://schemas.microsoft.com/office/powerpoint/2010/main" val="36198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Data Sources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58931" y="1524000"/>
            <a:ext cx="2743200" cy="3255962"/>
          </a:xfrm>
        </p:spPr>
        <p:txBody>
          <a:bodyPr/>
          <a:lstStyle/>
          <a:p>
            <a:pPr marL="0" indent="0">
              <a:lnSpc>
                <a:spcPct val="80000"/>
              </a:lnSpc>
              <a:buNone/>
            </a:pPr>
            <a:r>
              <a:rPr lang="en-US" altLang="ko-KR" sz="2000" b="1" dirty="0">
                <a:latin typeface="+mj-lt"/>
                <a:ea typeface="굴림" panose="020B0600000101010101" pitchFamily="34" charset="-127"/>
              </a:rPr>
              <a:t>Data Retrieval </a:t>
            </a: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r>
              <a:rPr lang="en-US" altLang="ko-KR" sz="1000" b="1" dirty="0">
                <a:latin typeface="+mj-lt"/>
                <a:ea typeface="굴림" panose="020B0600000101010101" pitchFamily="34" charset="-127"/>
              </a:rPr>
              <a:t>.</a:t>
            </a:r>
            <a:r>
              <a:rPr lang="en-US" altLang="ko-KR" sz="1000" b="1" u="sng" dirty="0">
                <a:latin typeface="+mj-lt"/>
                <a:ea typeface="굴림" panose="020B0600000101010101" pitchFamily="34" charset="-127"/>
              </a:rPr>
              <a:t>csv data:  </a:t>
            </a:r>
          </a:p>
          <a:p>
            <a:pPr marL="0" indent="0">
              <a:lnSpc>
                <a:spcPct val="80000"/>
              </a:lnSpc>
              <a:buNone/>
            </a:pPr>
            <a:r>
              <a:rPr lang="en-US" altLang="ko-KR" sz="1000" dirty="0">
                <a:latin typeface="+mj-lt"/>
                <a:ea typeface="굴림" panose="020B0600000101010101" pitchFamily="34" charset="-127"/>
              </a:rPr>
              <a:t>Gulf of Mexico Coastal Ocean Observing System</a:t>
            </a:r>
          </a:p>
          <a:p>
            <a:pPr marL="0" indent="0">
              <a:lnSpc>
                <a:spcPct val="80000"/>
              </a:lnSpc>
              <a:buNone/>
            </a:pPr>
            <a:r>
              <a:rPr lang="en-US" altLang="ko-KR" sz="1000" b="0" dirty="0">
                <a:solidFill>
                  <a:srgbClr val="00B050"/>
                </a:solidFill>
                <a:latin typeface="+mj-lt"/>
                <a:ea typeface="굴림" panose="020B0600000101010101" pitchFamily="34" charset="-127"/>
                <a:hlinkClick r:id="rId2">
                  <a:extLst>
                    <a:ext uri="{A12FA001-AC4F-418D-AE19-62706E023703}">
                      <ahyp:hlinkClr xmlns:ahyp="http://schemas.microsoft.com/office/drawing/2018/hyperlinkcolor" val="tx"/>
                    </a:ext>
                  </a:extLst>
                </a:hlinkClick>
              </a:rPr>
              <a:t>http://data.gcoos.org/waf.php</a:t>
            </a:r>
            <a:endParaRPr lang="en-US" altLang="ko-KR" sz="1000" dirty="0">
              <a:solidFill>
                <a:srgbClr val="00B050"/>
              </a:solidFill>
              <a:latin typeface="+mj-lt"/>
              <a:ea typeface="굴림" panose="020B0600000101010101" pitchFamily="34" charset="-127"/>
            </a:endParaRPr>
          </a:p>
          <a:p>
            <a:pPr marL="0" indent="0">
              <a:lnSpc>
                <a:spcPct val="80000"/>
              </a:lnSpc>
              <a:buNone/>
            </a:pPr>
            <a:endParaRPr lang="en-US" altLang="ko-KR" sz="1000" dirty="0">
              <a:solidFill>
                <a:srgbClr val="00B050"/>
              </a:solidFill>
              <a:latin typeface="+mj-lt"/>
              <a:ea typeface="굴림" panose="020B0600000101010101" pitchFamily="34" charset="-127"/>
            </a:endParaRPr>
          </a:p>
          <a:p>
            <a:pPr marL="0" indent="0">
              <a:lnSpc>
                <a:spcPct val="80000"/>
              </a:lnSpc>
              <a:buNone/>
            </a:pPr>
            <a:r>
              <a:rPr lang="en-US" altLang="ko-KR" sz="1000" dirty="0">
                <a:latin typeface="+mj-lt"/>
                <a:ea typeface="굴림" panose="020B0600000101010101" pitchFamily="34" charset="-127"/>
              </a:rPr>
              <a:t>National Hurricane Center</a:t>
            </a:r>
            <a:endParaRPr lang="en-US" altLang="ko-KR" sz="1400" dirty="0">
              <a:latin typeface="+mj-lt"/>
              <a:ea typeface="굴림" panose="020B0600000101010101" pitchFamily="34" charset="-127"/>
            </a:endParaRPr>
          </a:p>
          <a:p>
            <a:pPr marL="0" indent="0">
              <a:lnSpc>
                <a:spcPct val="80000"/>
              </a:lnSpc>
              <a:buNone/>
            </a:pPr>
            <a:r>
              <a:rPr lang="en-US" sz="1000" dirty="0">
                <a:solidFill>
                  <a:srgbClr val="00B050"/>
                </a:solidFill>
                <a:latin typeface="+mj-lt"/>
                <a:hlinkClick r:id="rId3">
                  <a:extLst>
                    <a:ext uri="{A12FA001-AC4F-418D-AE19-62706E023703}">
                      <ahyp:hlinkClr xmlns:ahyp="http://schemas.microsoft.com/office/drawing/2018/hyperlinkcolor" val="tx"/>
                    </a:ext>
                  </a:extLst>
                </a:hlinkClick>
              </a:rPr>
              <a:t>https://www.nhc.noaa.gov/data/tcr/AL092017_Harvey.pdf</a:t>
            </a:r>
            <a:endParaRPr lang="en-US" sz="1000" dirty="0">
              <a:solidFill>
                <a:srgbClr val="00B050"/>
              </a:solidFill>
              <a:latin typeface="+mj-lt"/>
            </a:endParaRPr>
          </a:p>
          <a:p>
            <a:pPr marL="0" indent="0">
              <a:lnSpc>
                <a:spcPct val="80000"/>
              </a:lnSpc>
              <a:buNone/>
            </a:pPr>
            <a:r>
              <a:rPr lang="en-US" altLang="ko-KR" sz="1000" dirty="0">
                <a:latin typeface="+mj-lt"/>
                <a:ea typeface="굴림" panose="020B0600000101010101" pitchFamily="34" charset="-127"/>
              </a:rPr>
              <a:t>-Utilized data, created a csv for Harvey track</a:t>
            </a:r>
          </a:p>
          <a:p>
            <a:pPr marL="914400" lvl="2" indent="0">
              <a:lnSpc>
                <a:spcPct val="80000"/>
              </a:lnSpc>
              <a:buNone/>
            </a:pPr>
            <a:endParaRPr lang="en-US" altLang="ko-KR" sz="1000" dirty="0">
              <a:latin typeface="+mj-lt"/>
              <a:ea typeface="굴림" panose="020B0600000101010101" pitchFamily="34" charset="-127"/>
            </a:endParaRPr>
          </a:p>
          <a:p>
            <a:pPr marL="914400" lvl="2" indent="0">
              <a:lnSpc>
                <a:spcPct val="80000"/>
              </a:lnSpc>
              <a:buNone/>
            </a:pPr>
            <a:endParaRPr lang="en-US" altLang="ko-KR" sz="1000" dirty="0">
              <a:latin typeface="+mj-lt"/>
              <a:ea typeface="굴림" panose="020B0600000101010101" pitchFamily="34" charset="-127"/>
            </a:endParaRPr>
          </a:p>
          <a:p>
            <a:pPr marL="0" indent="0">
              <a:lnSpc>
                <a:spcPct val="80000"/>
              </a:lnSpc>
              <a:buNone/>
            </a:pPr>
            <a:r>
              <a:rPr lang="en-US" altLang="ko-KR" sz="1000" b="1" u="sng" dirty="0">
                <a:latin typeface="+mj-lt"/>
                <a:ea typeface="굴림" panose="020B0600000101010101" pitchFamily="34" charset="-127"/>
              </a:rPr>
              <a:t>API: </a:t>
            </a:r>
          </a:p>
          <a:p>
            <a:pPr marL="0" indent="0">
              <a:lnSpc>
                <a:spcPct val="80000"/>
              </a:lnSpc>
              <a:buNone/>
            </a:pPr>
            <a:r>
              <a:rPr lang="en-US" altLang="ko-KR" sz="1000" dirty="0" err="1">
                <a:latin typeface="+mj-lt"/>
                <a:ea typeface="굴림" panose="020B0600000101010101" pitchFamily="34" charset="-127"/>
              </a:rPr>
              <a:t>GMaps</a:t>
            </a:r>
            <a:r>
              <a:rPr lang="en-US" altLang="ko-KR" sz="1000" dirty="0">
                <a:latin typeface="+mj-lt"/>
                <a:ea typeface="굴림" panose="020B0600000101010101" pitchFamily="34" charset="-127"/>
              </a:rPr>
              <a:t> </a:t>
            </a:r>
          </a:p>
          <a:p>
            <a:pPr marL="0" indent="0">
              <a:lnSpc>
                <a:spcPct val="80000"/>
              </a:lnSpc>
              <a:buNone/>
            </a:pPr>
            <a:r>
              <a:rPr lang="en-US" altLang="ko-KR" sz="1000" u="sng" dirty="0">
                <a:solidFill>
                  <a:srgbClr val="00B050"/>
                </a:solidFill>
                <a:latin typeface="+mj-lt"/>
                <a:ea typeface="굴림" panose="020B0600000101010101" pitchFamily="34" charset="-127"/>
              </a:rPr>
              <a:t>https://</a:t>
            </a:r>
            <a:r>
              <a:rPr lang="en-US" altLang="ko-KR" sz="1000" u="sng" dirty="0" err="1">
                <a:solidFill>
                  <a:srgbClr val="00B050"/>
                </a:solidFill>
                <a:latin typeface="+mj-lt"/>
                <a:ea typeface="굴림" panose="020B0600000101010101" pitchFamily="34" charset="-127"/>
              </a:rPr>
              <a:t>cloud.google.com</a:t>
            </a:r>
            <a:r>
              <a:rPr lang="en-US" altLang="ko-KR" sz="1000" u="sng" dirty="0">
                <a:solidFill>
                  <a:srgbClr val="00B050"/>
                </a:solidFill>
                <a:latin typeface="+mj-lt"/>
                <a:ea typeface="굴림" panose="020B0600000101010101" pitchFamily="34" charset="-127"/>
              </a:rPr>
              <a:t>/maps-platform/</a:t>
            </a:r>
          </a:p>
          <a:p>
            <a:pPr marL="0" indent="0">
              <a:lnSpc>
                <a:spcPct val="80000"/>
              </a:lnSpc>
              <a:buNone/>
            </a:pPr>
            <a:endParaRPr lang="en-US" altLang="ko-KR" sz="2000" dirty="0">
              <a:latin typeface="Verdana" panose="020B0604030504040204" pitchFamily="34" charset="0"/>
              <a:ea typeface="굴림" panose="020B0600000101010101" pitchFamily="34" charset="-127"/>
            </a:endParaRPr>
          </a:p>
          <a:p>
            <a:pPr marL="0" indent="0">
              <a:lnSpc>
                <a:spcPct val="80000"/>
              </a:lnSpc>
              <a:buNone/>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1000" dirty="0">
                <a:latin typeface="Verdana" panose="020B0604030504040204" pitchFamily="34" charset="0"/>
                <a:ea typeface="굴림" panose="020B0600000101010101" pitchFamily="34" charset="-127"/>
              </a:rPr>
              <a:t>Hurricane Harvey was extremely destructive in terms of water … </a:t>
            </a:r>
          </a:p>
        </p:txBody>
      </p:sp>
      <p:pic>
        <p:nvPicPr>
          <p:cNvPr id="3" name="Picture 2">
            <a:extLst>
              <a:ext uri="{FF2B5EF4-FFF2-40B4-BE49-F238E27FC236}">
                <a16:creationId xmlns:a16="http://schemas.microsoft.com/office/drawing/2014/main" id="{73909F3C-035A-4B02-B451-F24001B1E7AB}"/>
              </a:ext>
            </a:extLst>
          </p:cNvPr>
          <p:cNvPicPr>
            <a:picLocks noChangeAspect="1"/>
          </p:cNvPicPr>
          <p:nvPr/>
        </p:nvPicPr>
        <p:blipFill>
          <a:blip r:embed="rId4"/>
          <a:stretch>
            <a:fillRect/>
          </a:stretch>
        </p:blipFill>
        <p:spPr>
          <a:xfrm>
            <a:off x="2902131" y="1828800"/>
            <a:ext cx="5943600" cy="4636410"/>
          </a:xfrm>
          <a:prstGeom prst="rect">
            <a:avLst/>
          </a:prstGeom>
        </p:spPr>
      </p:pic>
    </p:spTree>
    <p:extLst>
      <p:ext uri="{BB962C8B-B14F-4D97-AF65-F5344CB8AC3E}">
        <p14:creationId xmlns:p14="http://schemas.microsoft.com/office/powerpoint/2010/main" val="311550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6140450" cy="649288"/>
          </a:xfrm>
        </p:spPr>
        <p:txBody>
          <a:bodyPr/>
          <a:lstStyle/>
          <a:p>
            <a:r>
              <a:rPr lang="en-US" altLang="en-US" b="1" dirty="0">
                <a:latin typeface="Tahoma" panose="020B0604030504040204" pitchFamily="34" charset="0"/>
              </a:rPr>
              <a:t>Project Data Point Locations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295192" y="1777996"/>
            <a:ext cx="7570788" cy="817562"/>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Selected Data Points:</a:t>
            </a:r>
          </a:p>
          <a:p>
            <a:pPr>
              <a:lnSpc>
                <a:spcPct val="80000"/>
              </a:lnSpc>
              <a:buFont typeface="Arial" panose="020B0604020202020204" pitchFamily="34" charset="0"/>
              <a:buChar char="•"/>
            </a:pPr>
            <a:endParaRPr lang="en-US" altLang="ko-KR" sz="1800" dirty="0">
              <a:latin typeface="Verdana" panose="020B0604030504040204" pitchFamily="34" charset="0"/>
              <a:ea typeface="굴림" panose="020B0600000101010101" pitchFamily="34" charset="-127"/>
            </a:endParaRPr>
          </a:p>
          <a:p>
            <a:pPr marL="0" indent="0">
              <a:lnSpc>
                <a:spcPct val="80000"/>
              </a:lnSpc>
              <a:buNone/>
            </a:pPr>
            <a:r>
              <a:rPr lang="en-US" altLang="ko-KR" sz="1800" b="1" dirty="0">
                <a:latin typeface="Verdana" panose="020B0604030504040204" pitchFamily="34" charset="0"/>
                <a:ea typeface="굴림" panose="020B0600000101010101" pitchFamily="34" charset="-127"/>
              </a:rPr>
              <a:t>A </a:t>
            </a:r>
            <a:r>
              <a:rPr lang="en-US" altLang="ko-KR" sz="1800" dirty="0">
                <a:latin typeface="Verdana" panose="020B0604030504040204" pitchFamily="34" charset="0"/>
                <a:ea typeface="굴림" panose="020B0600000101010101" pitchFamily="34" charset="-127"/>
              </a:rPr>
              <a:t>= 42043</a:t>
            </a:r>
            <a:r>
              <a:rPr lang="en-US" altLang="ko-KR" sz="1800" b="1" dirty="0">
                <a:latin typeface="Verdana" panose="020B0604030504040204" pitchFamily="34" charset="0"/>
                <a:ea typeface="굴림" panose="020B0600000101010101" pitchFamily="34" charset="-127"/>
              </a:rPr>
              <a:t>	</a:t>
            </a:r>
          </a:p>
          <a:p>
            <a:pPr marL="0" indent="0">
              <a:lnSpc>
                <a:spcPct val="80000"/>
              </a:lnSpc>
              <a:buNone/>
            </a:pPr>
            <a:r>
              <a:rPr lang="en-US" altLang="ko-KR" sz="1800" b="1" dirty="0">
                <a:latin typeface="Verdana" panose="020B0604030504040204" pitchFamily="34" charset="0"/>
                <a:ea typeface="굴림" panose="020B0600000101010101" pitchFamily="34" charset="-127"/>
              </a:rPr>
              <a:t>B </a:t>
            </a:r>
            <a:r>
              <a:rPr lang="en-US" altLang="ko-KR" sz="1800" dirty="0">
                <a:latin typeface="Verdana" panose="020B0604030504040204" pitchFamily="34" charset="0"/>
                <a:ea typeface="굴림" panose="020B0600000101010101" pitchFamily="34" charset="-127"/>
              </a:rPr>
              <a:t>= 42044</a:t>
            </a:r>
          </a:p>
          <a:p>
            <a:pPr marL="0" indent="0">
              <a:lnSpc>
                <a:spcPct val="80000"/>
              </a:lnSpc>
              <a:buNone/>
            </a:pPr>
            <a:r>
              <a:rPr lang="en-US" altLang="ko-KR" sz="1800" b="1" dirty="0">
                <a:latin typeface="Verdana" panose="020B0604030504040204" pitchFamily="34" charset="0"/>
                <a:ea typeface="굴림" panose="020B0600000101010101" pitchFamily="34" charset="-127"/>
              </a:rPr>
              <a:t>C </a:t>
            </a:r>
            <a:r>
              <a:rPr lang="en-US" altLang="ko-KR" sz="1800" dirty="0">
                <a:latin typeface="Verdana" panose="020B0604030504040204" pitchFamily="34" charset="0"/>
                <a:ea typeface="굴림" panose="020B0600000101010101" pitchFamily="34" charset="-127"/>
              </a:rPr>
              <a:t>= 42047</a:t>
            </a:r>
          </a:p>
          <a:p>
            <a:pPr marL="0" indent="0">
              <a:lnSpc>
                <a:spcPct val="80000"/>
              </a:lnSpc>
              <a:buNone/>
            </a:pPr>
            <a:r>
              <a:rPr lang="en-US" altLang="ko-KR" sz="1800" b="1" dirty="0">
                <a:latin typeface="Verdana" panose="020B0604030504040204" pitchFamily="34" charset="0"/>
                <a:ea typeface="굴림" panose="020B0600000101010101" pitchFamily="34" charset="-127"/>
              </a:rPr>
              <a:t>D </a:t>
            </a:r>
            <a:r>
              <a:rPr lang="en-US" altLang="ko-KR" sz="1800" dirty="0">
                <a:latin typeface="Verdana" panose="020B0604030504040204" pitchFamily="34" charset="0"/>
                <a:ea typeface="굴림" panose="020B0600000101010101" pitchFamily="34" charset="-127"/>
              </a:rPr>
              <a:t>= 8764314</a:t>
            </a:r>
          </a:p>
          <a:p>
            <a:pPr marL="0" indent="0">
              <a:lnSpc>
                <a:spcPct val="80000"/>
              </a:lnSpc>
              <a:buNone/>
            </a:pPr>
            <a:r>
              <a:rPr lang="en-US" altLang="ko-KR" sz="1800" b="1" dirty="0">
                <a:latin typeface="Verdana" panose="020B0604030504040204" pitchFamily="34" charset="0"/>
                <a:ea typeface="굴림" panose="020B0600000101010101" pitchFamily="34" charset="-127"/>
              </a:rPr>
              <a:t>E </a:t>
            </a:r>
            <a:r>
              <a:rPr lang="en-US" altLang="ko-KR" sz="1800" dirty="0">
                <a:latin typeface="Verdana" panose="020B0604030504040204" pitchFamily="34" charset="0"/>
                <a:ea typeface="굴림" panose="020B0600000101010101" pitchFamily="34" charset="-127"/>
              </a:rPr>
              <a:t>= 8770613</a:t>
            </a:r>
          </a:p>
          <a:p>
            <a:pPr marL="0" indent="0">
              <a:lnSpc>
                <a:spcPct val="80000"/>
              </a:lnSpc>
              <a:buNone/>
            </a:pPr>
            <a:r>
              <a:rPr lang="en-US" altLang="ko-KR" sz="1800" b="1" dirty="0">
                <a:latin typeface="Verdana" panose="020B0604030504040204" pitchFamily="34" charset="0"/>
                <a:ea typeface="굴림" panose="020B0600000101010101" pitchFamily="34" charset="-127"/>
              </a:rPr>
              <a:t>F </a:t>
            </a:r>
            <a:r>
              <a:rPr lang="en-US" altLang="ko-KR" sz="1800" dirty="0">
                <a:latin typeface="Verdana" panose="020B0604030504040204" pitchFamily="34" charset="0"/>
                <a:ea typeface="굴림" panose="020B0600000101010101" pitchFamily="34" charset="-127"/>
              </a:rPr>
              <a:t>= TABS-X</a:t>
            </a:r>
          </a:p>
          <a:p>
            <a:pPr marL="0" indent="0">
              <a:lnSpc>
                <a:spcPct val="80000"/>
              </a:lnSpc>
              <a:buNone/>
            </a:pPr>
            <a:r>
              <a:rPr lang="en-US" altLang="ko-KR" sz="1800" b="1" dirty="0">
                <a:latin typeface="Verdana" panose="020B0604030504040204" pitchFamily="34" charset="0"/>
                <a:ea typeface="굴림" panose="020B0600000101010101" pitchFamily="34" charset="-127"/>
              </a:rPr>
              <a:t>G </a:t>
            </a:r>
            <a:r>
              <a:rPr lang="en-US" altLang="ko-KR" sz="1800" dirty="0">
                <a:latin typeface="Verdana" panose="020B0604030504040204" pitchFamily="34" charset="0"/>
                <a:ea typeface="굴림" panose="020B0600000101010101" pitchFamily="34" charset="-127"/>
              </a:rPr>
              <a:t>= 42019</a:t>
            </a:r>
          </a:p>
        </p:txBody>
      </p:sp>
      <p:pic>
        <p:nvPicPr>
          <p:cNvPr id="3" name="Picture 2">
            <a:extLst>
              <a:ext uri="{FF2B5EF4-FFF2-40B4-BE49-F238E27FC236}">
                <a16:creationId xmlns:a16="http://schemas.microsoft.com/office/drawing/2014/main" id="{F2B341A5-1C9B-4AC5-82BE-33151688249B}"/>
              </a:ext>
            </a:extLst>
          </p:cNvPr>
          <p:cNvPicPr>
            <a:picLocks noChangeAspect="1"/>
          </p:cNvPicPr>
          <p:nvPr/>
        </p:nvPicPr>
        <p:blipFill>
          <a:blip r:embed="rId2"/>
          <a:stretch>
            <a:fillRect/>
          </a:stretch>
        </p:blipFill>
        <p:spPr>
          <a:xfrm>
            <a:off x="2605096" y="2349052"/>
            <a:ext cx="6327757" cy="4248598"/>
          </a:xfrm>
          <a:prstGeom prst="rect">
            <a:avLst/>
          </a:prstGeom>
        </p:spPr>
      </p:pic>
      <p:sp>
        <p:nvSpPr>
          <p:cNvPr id="4" name="TextBox 3">
            <a:extLst>
              <a:ext uri="{FF2B5EF4-FFF2-40B4-BE49-F238E27FC236}">
                <a16:creationId xmlns:a16="http://schemas.microsoft.com/office/drawing/2014/main" id="{5E2CB80E-14F5-431F-8AC1-AD76D26A726F}"/>
              </a:ext>
            </a:extLst>
          </p:cNvPr>
          <p:cNvSpPr txBox="1"/>
          <p:nvPr/>
        </p:nvSpPr>
        <p:spPr>
          <a:xfrm>
            <a:off x="4276573" y="4358593"/>
            <a:ext cx="350519" cy="369332"/>
          </a:xfrm>
          <a:prstGeom prst="rect">
            <a:avLst/>
          </a:prstGeom>
          <a:noFill/>
        </p:spPr>
        <p:txBody>
          <a:bodyPr wrap="square" rtlCol="0">
            <a:spAutoFit/>
          </a:bodyPr>
          <a:lstStyle/>
          <a:p>
            <a:r>
              <a:rPr lang="en-US" b="1" dirty="0"/>
              <a:t>D</a:t>
            </a:r>
          </a:p>
        </p:txBody>
      </p:sp>
      <p:sp>
        <p:nvSpPr>
          <p:cNvPr id="5" name="TextBox 4">
            <a:extLst>
              <a:ext uri="{FF2B5EF4-FFF2-40B4-BE49-F238E27FC236}">
                <a16:creationId xmlns:a16="http://schemas.microsoft.com/office/drawing/2014/main" id="{51CA4A2B-3ABE-49E7-8B97-D65C743BC531}"/>
              </a:ext>
            </a:extLst>
          </p:cNvPr>
          <p:cNvSpPr txBox="1"/>
          <p:nvPr/>
        </p:nvSpPr>
        <p:spPr>
          <a:xfrm>
            <a:off x="3837441" y="4662536"/>
            <a:ext cx="350519" cy="369332"/>
          </a:xfrm>
          <a:prstGeom prst="rect">
            <a:avLst/>
          </a:prstGeom>
          <a:noFill/>
        </p:spPr>
        <p:txBody>
          <a:bodyPr wrap="square" rtlCol="0">
            <a:spAutoFit/>
          </a:bodyPr>
          <a:lstStyle/>
          <a:p>
            <a:r>
              <a:rPr lang="en-US" b="1" dirty="0"/>
              <a:t>C</a:t>
            </a:r>
          </a:p>
        </p:txBody>
      </p:sp>
      <p:sp>
        <p:nvSpPr>
          <p:cNvPr id="6" name="TextBox 5">
            <a:extLst>
              <a:ext uri="{FF2B5EF4-FFF2-40B4-BE49-F238E27FC236}">
                <a16:creationId xmlns:a16="http://schemas.microsoft.com/office/drawing/2014/main" id="{F3EA99C6-8893-47F4-A4FC-D87BED9958CB}"/>
              </a:ext>
            </a:extLst>
          </p:cNvPr>
          <p:cNvSpPr txBox="1"/>
          <p:nvPr/>
        </p:nvSpPr>
        <p:spPr>
          <a:xfrm>
            <a:off x="3558168" y="4325552"/>
            <a:ext cx="350519" cy="369332"/>
          </a:xfrm>
          <a:prstGeom prst="rect">
            <a:avLst/>
          </a:prstGeom>
          <a:noFill/>
        </p:spPr>
        <p:txBody>
          <a:bodyPr wrap="square" rtlCol="0">
            <a:spAutoFit/>
          </a:bodyPr>
          <a:lstStyle/>
          <a:p>
            <a:r>
              <a:rPr lang="en-US" b="1" dirty="0"/>
              <a:t>A</a:t>
            </a:r>
          </a:p>
        </p:txBody>
      </p:sp>
      <p:sp>
        <p:nvSpPr>
          <p:cNvPr id="8" name="TextBox 7">
            <a:extLst>
              <a:ext uri="{FF2B5EF4-FFF2-40B4-BE49-F238E27FC236}">
                <a16:creationId xmlns:a16="http://schemas.microsoft.com/office/drawing/2014/main" id="{C2514454-9225-4DDF-82B8-0E187E2567DE}"/>
              </a:ext>
            </a:extLst>
          </p:cNvPr>
          <p:cNvSpPr txBox="1"/>
          <p:nvPr/>
        </p:nvSpPr>
        <p:spPr>
          <a:xfrm>
            <a:off x="3502923" y="3940046"/>
            <a:ext cx="350519" cy="369332"/>
          </a:xfrm>
          <a:prstGeom prst="rect">
            <a:avLst/>
          </a:prstGeom>
          <a:noFill/>
        </p:spPr>
        <p:txBody>
          <a:bodyPr wrap="square" rtlCol="0">
            <a:spAutoFit/>
          </a:bodyPr>
          <a:lstStyle/>
          <a:p>
            <a:r>
              <a:rPr lang="en-US" b="1" dirty="0"/>
              <a:t>E</a:t>
            </a:r>
          </a:p>
        </p:txBody>
      </p:sp>
      <p:sp>
        <p:nvSpPr>
          <p:cNvPr id="10" name="TextBox 9">
            <a:extLst>
              <a:ext uri="{FF2B5EF4-FFF2-40B4-BE49-F238E27FC236}">
                <a16:creationId xmlns:a16="http://schemas.microsoft.com/office/drawing/2014/main" id="{1A24652D-A836-4868-8612-3743A7EB5993}"/>
              </a:ext>
            </a:extLst>
          </p:cNvPr>
          <p:cNvSpPr txBox="1"/>
          <p:nvPr/>
        </p:nvSpPr>
        <p:spPr>
          <a:xfrm>
            <a:off x="3303589" y="4847202"/>
            <a:ext cx="350519" cy="369332"/>
          </a:xfrm>
          <a:prstGeom prst="rect">
            <a:avLst/>
          </a:prstGeom>
          <a:noFill/>
        </p:spPr>
        <p:txBody>
          <a:bodyPr wrap="square" rtlCol="0">
            <a:spAutoFit/>
          </a:bodyPr>
          <a:lstStyle/>
          <a:p>
            <a:r>
              <a:rPr lang="en-US" b="1" dirty="0"/>
              <a:t>F</a:t>
            </a:r>
          </a:p>
        </p:txBody>
      </p:sp>
      <p:sp>
        <p:nvSpPr>
          <p:cNvPr id="12" name="TextBox 11">
            <a:extLst>
              <a:ext uri="{FF2B5EF4-FFF2-40B4-BE49-F238E27FC236}">
                <a16:creationId xmlns:a16="http://schemas.microsoft.com/office/drawing/2014/main" id="{37D4D52B-9FD6-492C-900C-5B6330FF239D}"/>
              </a:ext>
            </a:extLst>
          </p:cNvPr>
          <p:cNvSpPr txBox="1"/>
          <p:nvPr/>
        </p:nvSpPr>
        <p:spPr>
          <a:xfrm>
            <a:off x="3032017" y="5182769"/>
            <a:ext cx="350519" cy="369332"/>
          </a:xfrm>
          <a:prstGeom prst="rect">
            <a:avLst/>
          </a:prstGeom>
          <a:noFill/>
        </p:spPr>
        <p:txBody>
          <a:bodyPr wrap="square" rtlCol="0">
            <a:spAutoFit/>
          </a:bodyPr>
          <a:lstStyle/>
          <a:p>
            <a:r>
              <a:rPr lang="en-US" b="1" dirty="0"/>
              <a:t>B</a:t>
            </a:r>
          </a:p>
        </p:txBody>
      </p:sp>
      <p:sp>
        <p:nvSpPr>
          <p:cNvPr id="14" name="TextBox 13">
            <a:extLst>
              <a:ext uri="{FF2B5EF4-FFF2-40B4-BE49-F238E27FC236}">
                <a16:creationId xmlns:a16="http://schemas.microsoft.com/office/drawing/2014/main" id="{524BE67F-227B-43B1-AD85-B105D778F9EF}"/>
              </a:ext>
            </a:extLst>
          </p:cNvPr>
          <p:cNvSpPr txBox="1"/>
          <p:nvPr/>
        </p:nvSpPr>
        <p:spPr>
          <a:xfrm>
            <a:off x="3469555" y="4700912"/>
            <a:ext cx="350519" cy="369332"/>
          </a:xfrm>
          <a:prstGeom prst="rect">
            <a:avLst/>
          </a:prstGeom>
          <a:noFill/>
        </p:spPr>
        <p:txBody>
          <a:bodyPr wrap="square" rtlCol="0">
            <a:spAutoFit/>
          </a:bodyPr>
          <a:lstStyle/>
          <a:p>
            <a:r>
              <a:rPr lang="en-US" b="1" dirty="0"/>
              <a:t>G</a:t>
            </a:r>
          </a:p>
        </p:txBody>
      </p:sp>
    </p:spTree>
    <p:extLst>
      <p:ext uri="{BB962C8B-B14F-4D97-AF65-F5344CB8AC3E}">
        <p14:creationId xmlns:p14="http://schemas.microsoft.com/office/powerpoint/2010/main" val="2413797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Data Cleanup</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r>
              <a:rPr lang="en-US" altLang="ko-KR" sz="1600" dirty="0">
                <a:latin typeface="Verdana" panose="020B0604030504040204" pitchFamily="34" charset="0"/>
                <a:ea typeface="굴림" panose="020B0600000101010101" pitchFamily="34" charset="-127"/>
              </a:rPr>
              <a:t>The GSOOS site referenced previously was scanned for availability of .csv data.  The Harvey path was cross-referenced for general location.  The seven locations shown contained the most complete data sets in regard to attributes that could be studied: </a:t>
            </a:r>
          </a:p>
          <a:p>
            <a:pPr lvl="1">
              <a:lnSpc>
                <a:spcPct val="80000"/>
              </a:lnSpc>
            </a:pPr>
            <a:r>
              <a:rPr lang="en-US" altLang="ko-KR" sz="1200" dirty="0">
                <a:latin typeface="Verdana" panose="020B0604030504040204" pitchFamily="34" charset="0"/>
                <a:ea typeface="굴림" panose="020B0600000101010101" pitchFamily="34" charset="-127"/>
              </a:rPr>
              <a:t>Wind speed was considered dependent variable.</a:t>
            </a:r>
          </a:p>
          <a:p>
            <a:pPr lvl="1">
              <a:lnSpc>
                <a:spcPct val="80000"/>
              </a:lnSpc>
            </a:pPr>
            <a:r>
              <a:rPr lang="en-US" altLang="ko-KR" sz="1200" dirty="0">
                <a:latin typeface="Verdana" panose="020B0604030504040204" pitchFamily="34" charset="0"/>
                <a:ea typeface="굴림" panose="020B0600000101010101" pitchFamily="34" charset="-127"/>
              </a:rPr>
              <a:t>Salinity, air temp, water temp, air pressure were independent attributes to be studied.  </a:t>
            </a:r>
          </a:p>
          <a:p>
            <a:pPr lvl="1">
              <a:lnSpc>
                <a:spcPct val="80000"/>
              </a:lnSpc>
            </a:pPr>
            <a:endParaRPr lang="en-US" altLang="ko-KR" sz="12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All .</a:t>
            </a:r>
            <a:r>
              <a:rPr lang="en-US" altLang="ko-KR" sz="1600" dirty="0" err="1">
                <a:latin typeface="Verdana" panose="020B0604030504040204" pitchFamily="34" charset="0"/>
                <a:ea typeface="굴림" panose="020B0600000101010101" pitchFamily="34" charset="-127"/>
              </a:rPr>
              <a:t>cvs’s</a:t>
            </a:r>
            <a:r>
              <a:rPr lang="en-US" altLang="ko-KR" sz="1600" dirty="0">
                <a:latin typeface="Verdana" panose="020B0604030504040204" pitchFamily="34" charset="0"/>
                <a:ea typeface="굴림" panose="020B0600000101010101" pitchFamily="34" charset="-127"/>
              </a:rPr>
              <a:t> merged.  Removed duplicate columns.</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Stuff and things </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Adding</a:t>
            </a:r>
          </a:p>
          <a:p>
            <a:pPr>
              <a:lnSpc>
                <a:spcPct val="80000"/>
              </a:lnSpc>
            </a:pPr>
            <a:r>
              <a:rPr lang="en-US" altLang="ko-KR" sz="1600" dirty="0">
                <a:latin typeface="Verdana" panose="020B0604030504040204" pitchFamily="34" charset="0"/>
                <a:ea typeface="굴림" panose="020B0600000101010101" pitchFamily="34" charset="-127"/>
              </a:rPr>
              <a:t>s</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endParaRPr lang="en-US" altLang="ko-KR" sz="16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2114264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D9983-785B-DF45-9552-604655E0ADFA}"/>
              </a:ext>
            </a:extLst>
          </p:cNvPr>
          <p:cNvSpPr>
            <a:spLocks noGrp="1"/>
          </p:cNvSpPr>
          <p:nvPr>
            <p:ph type="title"/>
          </p:nvPr>
        </p:nvSpPr>
        <p:spPr/>
        <p:txBody>
          <a:bodyPr/>
          <a:lstStyle/>
          <a:p>
            <a:r>
              <a:rPr lang="en-US" altLang="en-US" b="1" dirty="0">
                <a:latin typeface="Tahoma" panose="020B0604030504040204" pitchFamily="34" charset="0"/>
              </a:rPr>
              <a:t>Data Cleanup, Cont.</a:t>
            </a:r>
            <a:endParaRPr lang="en-US" dirty="0"/>
          </a:p>
        </p:txBody>
      </p:sp>
      <p:pic>
        <p:nvPicPr>
          <p:cNvPr id="5" name="Content Placeholder 4" descr="A close up of text on a white background&#10;&#10;Description automatically generated">
            <a:extLst>
              <a:ext uri="{FF2B5EF4-FFF2-40B4-BE49-F238E27FC236}">
                <a16:creationId xmlns:a16="http://schemas.microsoft.com/office/drawing/2014/main" id="{BD8D1913-5F8C-C144-89D1-CA0F881826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3878" y="1796143"/>
            <a:ext cx="2494292" cy="4892365"/>
          </a:xfrm>
        </p:spPr>
      </p:pic>
      <p:pic>
        <p:nvPicPr>
          <p:cNvPr id="7" name="Picture 6" descr="A close up of text on a white background&#10;&#10;Description automatically generated">
            <a:extLst>
              <a:ext uri="{FF2B5EF4-FFF2-40B4-BE49-F238E27FC236}">
                <a16:creationId xmlns:a16="http://schemas.microsoft.com/office/drawing/2014/main" id="{6CF5768A-1C6B-EC45-ACE5-06CB7C7A8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828800"/>
            <a:ext cx="2362200" cy="4767742"/>
          </a:xfrm>
          <a:prstGeom prst="rect">
            <a:avLst/>
          </a:prstGeom>
        </p:spPr>
      </p:pic>
      <p:sp>
        <p:nvSpPr>
          <p:cNvPr id="8" name="TextBox 7">
            <a:extLst>
              <a:ext uri="{FF2B5EF4-FFF2-40B4-BE49-F238E27FC236}">
                <a16:creationId xmlns:a16="http://schemas.microsoft.com/office/drawing/2014/main" id="{F00C8BAF-27F2-F54A-9574-1D30A8F4550B}"/>
              </a:ext>
            </a:extLst>
          </p:cNvPr>
          <p:cNvSpPr txBox="1"/>
          <p:nvPr/>
        </p:nvSpPr>
        <p:spPr>
          <a:xfrm>
            <a:off x="5158581" y="1841302"/>
            <a:ext cx="1143000" cy="4616648"/>
          </a:xfrm>
          <a:prstGeom prst="rect">
            <a:avLst/>
          </a:prstGeom>
          <a:noFill/>
        </p:spPr>
        <p:txBody>
          <a:bodyPr wrap="square" rtlCol="0">
            <a:spAutoFit/>
          </a:bodyPr>
          <a:lstStyle/>
          <a:p>
            <a:r>
              <a:rPr lang="en-US" sz="1400" dirty="0"/>
              <a:t>After the data was scrubbed, it can be shown that a large portion of the data was salvaged for utilization in harvesting analysis.</a:t>
            </a:r>
          </a:p>
          <a:p>
            <a:endParaRPr lang="en-US" sz="1400" dirty="0"/>
          </a:p>
          <a:p>
            <a:r>
              <a:rPr lang="en-US" sz="1400" dirty="0">
                <a:solidFill>
                  <a:schemeClr val="accent1"/>
                </a:solidFill>
              </a:rPr>
              <a:t>Notice the difference in the average and the median.</a:t>
            </a:r>
          </a:p>
        </p:txBody>
      </p:sp>
      <p:sp>
        <p:nvSpPr>
          <p:cNvPr id="10" name="TextBox 9">
            <a:extLst>
              <a:ext uri="{FF2B5EF4-FFF2-40B4-BE49-F238E27FC236}">
                <a16:creationId xmlns:a16="http://schemas.microsoft.com/office/drawing/2014/main" id="{D554D220-53C7-C845-B0FC-0DC1BF1CAC4C}"/>
              </a:ext>
            </a:extLst>
          </p:cNvPr>
          <p:cNvSpPr txBox="1"/>
          <p:nvPr/>
        </p:nvSpPr>
        <p:spPr>
          <a:xfrm>
            <a:off x="495638" y="2209800"/>
            <a:ext cx="1524000" cy="3754874"/>
          </a:xfrm>
          <a:prstGeom prst="rect">
            <a:avLst/>
          </a:prstGeom>
          <a:noFill/>
        </p:spPr>
        <p:txBody>
          <a:bodyPr wrap="square" rtlCol="0">
            <a:spAutoFit/>
          </a:bodyPr>
          <a:lstStyle/>
          <a:p>
            <a:r>
              <a:rPr lang="en-US" sz="1400" dirty="0"/>
              <a:t>All .csv files were combined using an outside join technique, keying on the date/time collected. </a:t>
            </a:r>
          </a:p>
          <a:p>
            <a:endParaRPr lang="en-US" sz="1400" dirty="0"/>
          </a:p>
          <a:p>
            <a:r>
              <a:rPr lang="en-US" sz="1400" dirty="0"/>
              <a:t>The data was examined for continuity: </a:t>
            </a:r>
          </a:p>
          <a:p>
            <a:r>
              <a:rPr lang="en-US" sz="1400" dirty="0"/>
              <a:t>It was noticed that there were several gaps that were solved by nulling these areas. </a:t>
            </a:r>
          </a:p>
        </p:txBody>
      </p:sp>
      <p:sp>
        <p:nvSpPr>
          <p:cNvPr id="12" name="Right Arrow 11">
            <a:extLst>
              <a:ext uri="{FF2B5EF4-FFF2-40B4-BE49-F238E27FC236}">
                <a16:creationId xmlns:a16="http://schemas.microsoft.com/office/drawing/2014/main" id="{65B7C691-D6EE-9143-AA5D-C4AADE1F75F0}"/>
              </a:ext>
            </a:extLst>
          </p:cNvPr>
          <p:cNvSpPr/>
          <p:nvPr/>
        </p:nvSpPr>
        <p:spPr>
          <a:xfrm>
            <a:off x="1452985" y="3429000"/>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DEF31EAB-AB87-3443-BB6B-92832A604BFB}"/>
              </a:ext>
            </a:extLst>
          </p:cNvPr>
          <p:cNvSpPr/>
          <p:nvPr/>
        </p:nvSpPr>
        <p:spPr>
          <a:xfrm>
            <a:off x="6049962" y="3414547"/>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EC4A9389-2810-EF4E-B39F-E4F911636183}"/>
                  </a:ext>
                </a:extLst>
              </p14:cNvPr>
              <p14:cNvContentPartPr/>
              <p14:nvPr/>
            </p14:nvContentPartPr>
            <p14:xfrm>
              <a:off x="1985449" y="3747211"/>
              <a:ext cx="618120" cy="16560"/>
            </p14:xfrm>
          </p:contentPart>
        </mc:Choice>
        <mc:Fallback xmlns="">
          <p:pic>
            <p:nvPicPr>
              <p:cNvPr id="16" name="Ink 15">
                <a:extLst>
                  <a:ext uri="{FF2B5EF4-FFF2-40B4-BE49-F238E27FC236}">
                    <a16:creationId xmlns:a16="http://schemas.microsoft.com/office/drawing/2014/main" id="{EC4A9389-2810-EF4E-B39F-E4F911636183}"/>
                  </a:ext>
                </a:extLst>
              </p:cNvPr>
              <p:cNvPicPr/>
              <p:nvPr/>
            </p:nvPicPr>
            <p:blipFill>
              <a:blip r:embed="rId5"/>
              <a:stretch>
                <a:fillRect/>
              </a:stretch>
            </p:blipFill>
            <p:spPr>
              <a:xfrm>
                <a:off x="1931809" y="3639571"/>
                <a:ext cx="7257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353C238B-E011-B348-AF80-199D1A5722DA}"/>
                  </a:ext>
                </a:extLst>
              </p14:cNvPr>
              <p14:cNvContentPartPr/>
              <p14:nvPr/>
            </p14:nvContentPartPr>
            <p14:xfrm>
              <a:off x="6599929" y="3732091"/>
              <a:ext cx="678600" cy="20880"/>
            </p14:xfrm>
          </p:contentPart>
        </mc:Choice>
        <mc:Fallback xmlns="">
          <p:pic>
            <p:nvPicPr>
              <p:cNvPr id="17" name="Ink 16">
                <a:extLst>
                  <a:ext uri="{FF2B5EF4-FFF2-40B4-BE49-F238E27FC236}">
                    <a16:creationId xmlns:a16="http://schemas.microsoft.com/office/drawing/2014/main" id="{353C238B-E011-B348-AF80-199D1A5722DA}"/>
                  </a:ext>
                </a:extLst>
              </p:cNvPr>
              <p:cNvPicPr/>
              <p:nvPr/>
            </p:nvPicPr>
            <p:blipFill>
              <a:blip r:embed="rId7"/>
              <a:stretch>
                <a:fillRect/>
              </a:stretch>
            </p:blipFill>
            <p:spPr>
              <a:xfrm>
                <a:off x="6546289" y="3624451"/>
                <a:ext cx="7862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ABD67D90-7BEA-6945-AE6F-4D153FEAD0AA}"/>
                  </a:ext>
                </a:extLst>
              </p14:cNvPr>
              <p14:cNvContentPartPr/>
              <p14:nvPr/>
            </p14:nvContentPartPr>
            <p14:xfrm>
              <a:off x="2822449" y="2115691"/>
              <a:ext cx="270720" cy="6480"/>
            </p14:xfrm>
          </p:contentPart>
        </mc:Choice>
        <mc:Fallback xmlns="">
          <p:pic>
            <p:nvPicPr>
              <p:cNvPr id="18" name="Ink 17">
                <a:extLst>
                  <a:ext uri="{FF2B5EF4-FFF2-40B4-BE49-F238E27FC236}">
                    <a16:creationId xmlns:a16="http://schemas.microsoft.com/office/drawing/2014/main" id="{ABD67D90-7BEA-6945-AE6F-4D153FEAD0AA}"/>
                  </a:ext>
                </a:extLst>
              </p:cNvPr>
              <p:cNvPicPr/>
              <p:nvPr/>
            </p:nvPicPr>
            <p:blipFill>
              <a:blip r:embed="rId9"/>
              <a:stretch>
                <a:fillRect/>
              </a:stretch>
            </p:blipFill>
            <p:spPr>
              <a:xfrm>
                <a:off x="2768449" y="2008051"/>
                <a:ext cx="378360" cy="222120"/>
              </a:xfrm>
              <a:prstGeom prst="rect">
                <a:avLst/>
              </a:prstGeom>
            </p:spPr>
          </p:pic>
        </mc:Fallback>
      </mc:AlternateContent>
      <p:sp>
        <p:nvSpPr>
          <p:cNvPr id="20" name="Rectangle 19">
            <a:extLst>
              <a:ext uri="{FF2B5EF4-FFF2-40B4-BE49-F238E27FC236}">
                <a16:creationId xmlns:a16="http://schemas.microsoft.com/office/drawing/2014/main" id="{7BAD505C-120B-5842-A6BD-3510B39B2236}"/>
              </a:ext>
            </a:extLst>
          </p:cNvPr>
          <p:cNvSpPr/>
          <p:nvPr/>
        </p:nvSpPr>
        <p:spPr>
          <a:xfrm>
            <a:off x="-228600" y="1266163"/>
            <a:ext cx="7249154" cy="461665"/>
          </a:xfrm>
          <a:prstGeom prst="rect">
            <a:avLst/>
          </a:prstGeom>
        </p:spPr>
        <p:txBody>
          <a:bodyPr wrap="square">
            <a:spAutoFit/>
          </a:bodyPr>
          <a:lstStyle/>
          <a:p>
            <a:pPr lvl="1">
              <a:lnSpc>
                <a:spcPct val="80000"/>
              </a:lnSpc>
            </a:pPr>
            <a:r>
              <a:rPr lang="en-US" altLang="ko-KR" sz="1100" b="1" dirty="0">
                <a:latin typeface="Verdana" panose="020B0604030504040204" pitchFamily="34" charset="0"/>
                <a:ea typeface="굴림" panose="020B0600000101010101" pitchFamily="34" charset="-127"/>
              </a:rPr>
              <a:t>Wind Speed was considered dependent variable.</a:t>
            </a:r>
          </a:p>
          <a:p>
            <a:pPr lvl="1">
              <a:lnSpc>
                <a:spcPct val="80000"/>
              </a:lnSpc>
            </a:pPr>
            <a:endParaRPr lang="en-US" altLang="ko-KR" sz="800" b="1" dirty="0">
              <a:latin typeface="Verdana" panose="020B0604030504040204" pitchFamily="34" charset="0"/>
              <a:ea typeface="굴림" panose="020B0600000101010101" pitchFamily="34" charset="-127"/>
            </a:endParaRPr>
          </a:p>
          <a:p>
            <a:pPr lvl="1">
              <a:lnSpc>
                <a:spcPct val="80000"/>
              </a:lnSpc>
            </a:pPr>
            <a:r>
              <a:rPr lang="en-US" altLang="ko-KR" sz="1100" b="1" dirty="0">
                <a:latin typeface="Verdana" panose="020B0604030504040204" pitchFamily="34" charset="0"/>
                <a:ea typeface="굴림" panose="020B0600000101010101" pitchFamily="34" charset="-127"/>
              </a:rPr>
              <a:t>Salinity, Air and Water Temperature, Air Pressure are the independent variables. </a:t>
            </a:r>
          </a:p>
        </p:txBody>
      </p:sp>
    </p:spTree>
    <p:extLst>
      <p:ext uri="{BB962C8B-B14F-4D97-AF65-F5344CB8AC3E}">
        <p14:creationId xmlns:p14="http://schemas.microsoft.com/office/powerpoint/2010/main" val="2800777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Temperature</a:t>
            </a:r>
            <a:endParaRPr lang="uk-UA" altLang="en-US" b="1" dirty="0">
              <a:latin typeface="Tahoma" panose="020B060403050404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86BAFAC2-51B3-D34D-A44B-72EFA73B9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346151"/>
            <a:ext cx="4040362" cy="2908664"/>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BBA085CF-4FC6-5345-BE95-34F09DD0F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506" y="4383282"/>
            <a:ext cx="3680256" cy="2453503"/>
          </a:xfrm>
          <a:prstGeom prst="rect">
            <a:avLst/>
          </a:prstGeom>
        </p:spPr>
      </p:pic>
      <p:grpSp>
        <p:nvGrpSpPr>
          <p:cNvPr id="7" name="Group 6">
            <a:extLst>
              <a:ext uri="{FF2B5EF4-FFF2-40B4-BE49-F238E27FC236}">
                <a16:creationId xmlns:a16="http://schemas.microsoft.com/office/drawing/2014/main" id="{CEDBF94D-A797-6C40-AA23-67AFD2750961}"/>
              </a:ext>
            </a:extLst>
          </p:cNvPr>
          <p:cNvGrpSpPr>
            <a:grpSpLocks noChangeAspect="1"/>
          </p:cNvGrpSpPr>
          <p:nvPr/>
        </p:nvGrpSpPr>
        <p:grpSpPr>
          <a:xfrm>
            <a:off x="210030" y="4182826"/>
            <a:ext cx="4380540" cy="2695481"/>
            <a:chOff x="381000" y="3924052"/>
            <a:chExt cx="4038600" cy="2485075"/>
          </a:xfrm>
        </p:grpSpPr>
        <p:pic>
          <p:nvPicPr>
            <p:cNvPr id="3" name="Picture 2">
              <a:extLst>
                <a:ext uri="{FF2B5EF4-FFF2-40B4-BE49-F238E27FC236}">
                  <a16:creationId xmlns:a16="http://schemas.microsoft.com/office/drawing/2014/main" id="{45ED0CD2-3E18-43CA-B941-7E2C2C1E439E}"/>
                </a:ext>
              </a:extLst>
            </p:cNvPr>
            <p:cNvPicPr>
              <a:picLocks noChangeAspect="1"/>
            </p:cNvPicPr>
            <p:nvPr/>
          </p:nvPicPr>
          <p:blipFill rotWithShape="1">
            <a:blip r:embed="rId4"/>
            <a:srcRect l="7937" r="7937" b="4226"/>
            <a:stretch/>
          </p:blipFill>
          <p:spPr>
            <a:xfrm>
              <a:off x="381000" y="4110257"/>
              <a:ext cx="4038600" cy="2298870"/>
            </a:xfrm>
            <a:prstGeom prst="rect">
              <a:avLst/>
            </a:prstGeom>
          </p:spPr>
        </p:pic>
        <p:sp>
          <p:nvSpPr>
            <p:cNvPr id="14" name="TextBox 13">
              <a:extLst>
                <a:ext uri="{FF2B5EF4-FFF2-40B4-BE49-F238E27FC236}">
                  <a16:creationId xmlns:a16="http://schemas.microsoft.com/office/drawing/2014/main" id="{4611A6C6-93B4-8843-9A91-D12269F1B1B8}"/>
                </a:ext>
              </a:extLst>
            </p:cNvPr>
            <p:cNvSpPr txBox="1"/>
            <p:nvPr/>
          </p:nvSpPr>
          <p:spPr>
            <a:xfrm>
              <a:off x="1087438" y="3924052"/>
              <a:ext cx="2625725" cy="369332"/>
            </a:xfrm>
            <a:prstGeom prst="rect">
              <a:avLst/>
            </a:prstGeom>
            <a:noFill/>
          </p:spPr>
          <p:txBody>
            <a:bodyPr wrap="square" rtlCol="0">
              <a:spAutoFit/>
            </a:bodyPr>
            <a:lstStyle/>
            <a:p>
              <a:pPr algn="ctr"/>
              <a:r>
                <a:rPr lang="en-US" b="1" dirty="0"/>
                <a:t>Remaining Sensors</a:t>
              </a:r>
            </a:p>
          </p:txBody>
        </p:sp>
      </p:grpSp>
      <p:grpSp>
        <p:nvGrpSpPr>
          <p:cNvPr id="10" name="Group 9">
            <a:extLst>
              <a:ext uri="{FF2B5EF4-FFF2-40B4-BE49-F238E27FC236}">
                <a16:creationId xmlns:a16="http://schemas.microsoft.com/office/drawing/2014/main" id="{1E4477A7-EB1A-7140-AB2B-7064FD0DD7A7}"/>
              </a:ext>
            </a:extLst>
          </p:cNvPr>
          <p:cNvGrpSpPr/>
          <p:nvPr/>
        </p:nvGrpSpPr>
        <p:grpSpPr>
          <a:xfrm>
            <a:off x="0" y="1295400"/>
            <a:ext cx="4800600" cy="2687439"/>
            <a:chOff x="0" y="1326543"/>
            <a:chExt cx="4800600" cy="2687439"/>
          </a:xfrm>
        </p:grpSpPr>
        <p:sp>
          <p:nvSpPr>
            <p:cNvPr id="8" name="Rectangle 7">
              <a:extLst>
                <a:ext uri="{FF2B5EF4-FFF2-40B4-BE49-F238E27FC236}">
                  <a16:creationId xmlns:a16="http://schemas.microsoft.com/office/drawing/2014/main" id="{73E3D256-498F-D94F-88F8-DE08050D5081}"/>
                </a:ext>
              </a:extLst>
            </p:cNvPr>
            <p:cNvSpPr/>
            <p:nvPr/>
          </p:nvSpPr>
          <p:spPr>
            <a:xfrm>
              <a:off x="379238" y="1371600"/>
              <a:ext cx="4191802" cy="939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4087385-6DD0-BF47-A987-B33B74BD0935}"/>
                </a:ext>
              </a:extLst>
            </p:cNvPr>
            <p:cNvGrpSpPr/>
            <p:nvPr/>
          </p:nvGrpSpPr>
          <p:grpSpPr>
            <a:xfrm>
              <a:off x="0" y="1499380"/>
              <a:ext cx="4800600" cy="2514602"/>
              <a:chOff x="0" y="1499380"/>
              <a:chExt cx="4800600" cy="2514602"/>
            </a:xfrm>
          </p:grpSpPr>
          <p:pic>
            <p:nvPicPr>
              <p:cNvPr id="2" name="Picture 1">
                <a:extLst>
                  <a:ext uri="{FF2B5EF4-FFF2-40B4-BE49-F238E27FC236}">
                    <a16:creationId xmlns:a16="http://schemas.microsoft.com/office/drawing/2014/main" id="{30E78F15-8A05-4EF6-9A1D-C84166D5D0C6}"/>
                  </a:ext>
                </a:extLst>
              </p:cNvPr>
              <p:cNvPicPr>
                <a:picLocks noChangeAspect="1"/>
              </p:cNvPicPr>
              <p:nvPr/>
            </p:nvPicPr>
            <p:blipFill>
              <a:blip r:embed="rId5"/>
              <a:stretch>
                <a:fillRect/>
              </a:stretch>
            </p:blipFill>
            <p:spPr>
              <a:xfrm>
                <a:off x="0" y="1499380"/>
                <a:ext cx="4800600" cy="2514602"/>
              </a:xfrm>
              <a:prstGeom prst="rect">
                <a:avLst/>
              </a:prstGeom>
            </p:spPr>
          </p:pic>
          <p:grpSp>
            <p:nvGrpSpPr>
              <p:cNvPr id="26" name="Group 25">
                <a:extLst>
                  <a:ext uri="{FF2B5EF4-FFF2-40B4-BE49-F238E27FC236}">
                    <a16:creationId xmlns:a16="http://schemas.microsoft.com/office/drawing/2014/main" id="{BB80D46E-EA57-5046-BEE7-30F96D19B1D7}"/>
                  </a:ext>
                </a:extLst>
              </p:cNvPr>
              <p:cNvGrpSpPr/>
              <p:nvPr/>
            </p:nvGrpSpPr>
            <p:grpSpPr>
              <a:xfrm>
                <a:off x="1672473" y="1806080"/>
                <a:ext cx="537327" cy="2095792"/>
                <a:chOff x="1649895" y="1806080"/>
                <a:chExt cx="537327" cy="2095792"/>
              </a:xfrm>
            </p:grpSpPr>
            <p:sp>
              <p:nvSpPr>
                <p:cNvPr id="17" name="Rounded Rectangle 16">
                  <a:extLst>
                    <a:ext uri="{FF2B5EF4-FFF2-40B4-BE49-F238E27FC236}">
                      <a16:creationId xmlns:a16="http://schemas.microsoft.com/office/drawing/2014/main" id="{C9C5806C-CA67-F84B-B887-3FB3265EFF07}"/>
                    </a:ext>
                  </a:extLst>
                </p:cNvPr>
                <p:cNvSpPr/>
                <p:nvPr/>
              </p:nvSpPr>
              <p:spPr>
                <a:xfrm>
                  <a:off x="1649895" y="1806080"/>
                  <a:ext cx="537327" cy="207137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CAF1538-CEB0-0443-BB3B-163950C88D31}"/>
                    </a:ext>
                  </a:extLst>
                </p:cNvPr>
                <p:cNvGrpSpPr/>
                <p:nvPr/>
              </p:nvGrpSpPr>
              <p:grpSpPr>
                <a:xfrm>
                  <a:off x="1649895" y="3655651"/>
                  <a:ext cx="537327" cy="246221"/>
                  <a:chOff x="1649894" y="3655651"/>
                  <a:chExt cx="537327" cy="246221"/>
                </a:xfrm>
              </p:grpSpPr>
              <p:sp>
                <p:nvSpPr>
                  <p:cNvPr id="22" name="Rectangle 21">
                    <a:extLst>
                      <a:ext uri="{FF2B5EF4-FFF2-40B4-BE49-F238E27FC236}">
                        <a16:creationId xmlns:a16="http://schemas.microsoft.com/office/drawing/2014/main" id="{BF168D5D-2EC4-4947-BD1D-F9D408F23950}"/>
                      </a:ext>
                    </a:extLst>
                  </p:cNvPr>
                  <p:cNvSpPr/>
                  <p:nvPr/>
                </p:nvSpPr>
                <p:spPr>
                  <a:xfrm>
                    <a:off x="1745764" y="3716591"/>
                    <a:ext cx="353158" cy="93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2E613589-6521-814A-8E10-B853075DB5A6}"/>
                      </a:ext>
                    </a:extLst>
                  </p:cNvPr>
                  <p:cNvSpPr txBox="1"/>
                  <p:nvPr/>
                </p:nvSpPr>
                <p:spPr>
                  <a:xfrm>
                    <a:off x="1649894" y="3655651"/>
                    <a:ext cx="537327" cy="246221"/>
                  </a:xfrm>
                  <a:prstGeom prst="rect">
                    <a:avLst/>
                  </a:prstGeom>
                  <a:noFill/>
                </p:spPr>
                <p:txBody>
                  <a:bodyPr wrap="square" rtlCol="0">
                    <a:spAutoFit/>
                  </a:bodyPr>
                  <a:lstStyle/>
                  <a:p>
                    <a:r>
                      <a:rPr lang="en-US" sz="1000" dirty="0"/>
                      <a:t>42044</a:t>
                    </a:r>
                  </a:p>
                </p:txBody>
              </p:sp>
            </p:grpSp>
          </p:grpSp>
          <p:grpSp>
            <p:nvGrpSpPr>
              <p:cNvPr id="25" name="Group 24">
                <a:extLst>
                  <a:ext uri="{FF2B5EF4-FFF2-40B4-BE49-F238E27FC236}">
                    <a16:creationId xmlns:a16="http://schemas.microsoft.com/office/drawing/2014/main" id="{22AD310E-369E-1047-99C7-BDB681CFF259}"/>
                  </a:ext>
                </a:extLst>
              </p:cNvPr>
              <p:cNvGrpSpPr/>
              <p:nvPr/>
            </p:nvGrpSpPr>
            <p:grpSpPr>
              <a:xfrm>
                <a:off x="1131571" y="1806081"/>
                <a:ext cx="537327" cy="2097740"/>
                <a:chOff x="1131571" y="1806081"/>
                <a:chExt cx="537327" cy="2097740"/>
              </a:xfrm>
            </p:grpSpPr>
            <p:sp>
              <p:nvSpPr>
                <p:cNvPr id="13" name="Rounded Rectangle 12">
                  <a:extLst>
                    <a:ext uri="{FF2B5EF4-FFF2-40B4-BE49-F238E27FC236}">
                      <a16:creationId xmlns:a16="http://schemas.microsoft.com/office/drawing/2014/main" id="{AA6080C0-F9F8-B34D-8B23-E8627D99293C}"/>
                    </a:ext>
                  </a:extLst>
                </p:cNvPr>
                <p:cNvSpPr/>
                <p:nvPr/>
              </p:nvSpPr>
              <p:spPr>
                <a:xfrm>
                  <a:off x="1131571" y="1806081"/>
                  <a:ext cx="537327" cy="207137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DCC75D0-B624-784A-9528-9219FAD1411A}"/>
                    </a:ext>
                  </a:extLst>
                </p:cNvPr>
                <p:cNvGrpSpPr/>
                <p:nvPr/>
              </p:nvGrpSpPr>
              <p:grpSpPr>
                <a:xfrm>
                  <a:off x="1131571" y="3657600"/>
                  <a:ext cx="537327" cy="246221"/>
                  <a:chOff x="1219200" y="3657600"/>
                  <a:chExt cx="537327" cy="246221"/>
                </a:xfrm>
              </p:grpSpPr>
              <p:sp>
                <p:nvSpPr>
                  <p:cNvPr id="23" name="Rectangle 22">
                    <a:extLst>
                      <a:ext uri="{FF2B5EF4-FFF2-40B4-BE49-F238E27FC236}">
                        <a16:creationId xmlns:a16="http://schemas.microsoft.com/office/drawing/2014/main" id="{4603436A-6454-EE4B-B5B4-C74FB91A071E}"/>
                      </a:ext>
                    </a:extLst>
                  </p:cNvPr>
                  <p:cNvSpPr/>
                  <p:nvPr/>
                </p:nvSpPr>
                <p:spPr>
                  <a:xfrm>
                    <a:off x="1308402" y="3716591"/>
                    <a:ext cx="353158" cy="93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88FC4E3-B16E-6C4A-9E88-7396875FDA54}"/>
                      </a:ext>
                    </a:extLst>
                  </p:cNvPr>
                  <p:cNvSpPr txBox="1"/>
                  <p:nvPr/>
                </p:nvSpPr>
                <p:spPr>
                  <a:xfrm>
                    <a:off x="1219200" y="3657600"/>
                    <a:ext cx="537327" cy="246221"/>
                  </a:xfrm>
                  <a:prstGeom prst="rect">
                    <a:avLst/>
                  </a:prstGeom>
                  <a:noFill/>
                </p:spPr>
                <p:txBody>
                  <a:bodyPr wrap="none" rtlCol="0">
                    <a:spAutoFit/>
                  </a:bodyPr>
                  <a:lstStyle/>
                  <a:p>
                    <a:r>
                      <a:rPr lang="en-US" sz="1000" dirty="0"/>
                      <a:t>42043</a:t>
                    </a:r>
                  </a:p>
                </p:txBody>
              </p:sp>
            </p:grpSp>
          </p:grpSp>
        </p:grpSp>
        <p:sp>
          <p:nvSpPr>
            <p:cNvPr id="4" name="TextBox 3">
              <a:extLst>
                <a:ext uri="{FF2B5EF4-FFF2-40B4-BE49-F238E27FC236}">
                  <a16:creationId xmlns:a16="http://schemas.microsoft.com/office/drawing/2014/main" id="{690F72CE-09E2-5D4D-B4AB-8452B12ACF36}"/>
                </a:ext>
              </a:extLst>
            </p:cNvPr>
            <p:cNvSpPr txBox="1"/>
            <p:nvPr/>
          </p:nvSpPr>
          <p:spPr>
            <a:xfrm>
              <a:off x="1524000" y="1326543"/>
              <a:ext cx="1752600" cy="369332"/>
            </a:xfrm>
            <a:prstGeom prst="rect">
              <a:avLst/>
            </a:prstGeom>
            <a:noFill/>
          </p:spPr>
          <p:txBody>
            <a:bodyPr wrap="square" rtlCol="0">
              <a:spAutoFit/>
            </a:bodyPr>
            <a:lstStyle/>
            <a:p>
              <a:pPr algn="ctr"/>
              <a:r>
                <a:rPr lang="en-US" b="1" dirty="0"/>
                <a:t>Data Outliers</a:t>
              </a:r>
            </a:p>
          </p:txBody>
        </p:sp>
      </p:grpSp>
    </p:spTree>
    <p:extLst>
      <p:ext uri="{BB962C8B-B14F-4D97-AF65-F5344CB8AC3E}">
        <p14:creationId xmlns:p14="http://schemas.microsoft.com/office/powerpoint/2010/main" val="274405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0862-466B-5C45-A6C7-6F23E22335B8}"/>
              </a:ext>
            </a:extLst>
          </p:cNvPr>
          <p:cNvSpPr>
            <a:spLocks noGrp="1"/>
          </p:cNvSpPr>
          <p:nvPr>
            <p:ph type="title"/>
          </p:nvPr>
        </p:nvSpPr>
        <p:spPr/>
        <p:txBody>
          <a:bodyPr/>
          <a:lstStyle/>
          <a:p>
            <a:r>
              <a:rPr lang="en-US" altLang="en-US" b="1" dirty="0">
                <a:latin typeface="Tahoma" panose="020B0604030504040204" pitchFamily="34" charset="0"/>
              </a:rPr>
              <a:t>Water Temperature Firefly</a:t>
            </a:r>
            <a:endParaRPr lang="en-US" dirty="0"/>
          </a:p>
        </p:txBody>
      </p:sp>
      <p:sp>
        <p:nvSpPr>
          <p:cNvPr id="3" name="Content Placeholder 2">
            <a:extLst>
              <a:ext uri="{FF2B5EF4-FFF2-40B4-BE49-F238E27FC236}">
                <a16:creationId xmlns:a16="http://schemas.microsoft.com/office/drawing/2014/main" id="{E66F7B8A-5B78-9B45-90CE-88D71C08A5AF}"/>
              </a:ext>
            </a:extLst>
          </p:cNvPr>
          <p:cNvSpPr>
            <a:spLocks noGrp="1"/>
          </p:cNvSpPr>
          <p:nvPr>
            <p:ph idx="1"/>
          </p:nvPr>
        </p:nvSpPr>
        <p:spPr>
          <a:xfrm>
            <a:off x="304800" y="1600200"/>
            <a:ext cx="7772400" cy="4752975"/>
          </a:xfrm>
        </p:spPr>
        <p:txBody>
          <a:bodyPr/>
          <a:lstStyle/>
          <a:p>
            <a:pPr marL="0" indent="0">
              <a:buNone/>
            </a:pPr>
            <a:r>
              <a:rPr lang="en-US" sz="1800" dirty="0"/>
              <a:t>The grey data here shows the population of water temperatures recorded over the entire summer.  The blue dates highlight the timeframe that was recorded in the several days leading up to Harvey landfall.</a:t>
            </a:r>
          </a:p>
        </p:txBody>
      </p:sp>
      <p:sp>
        <p:nvSpPr>
          <p:cNvPr id="6" name="TextBox 5">
            <a:extLst>
              <a:ext uri="{FF2B5EF4-FFF2-40B4-BE49-F238E27FC236}">
                <a16:creationId xmlns:a16="http://schemas.microsoft.com/office/drawing/2014/main" id="{61D21664-56A1-CB4D-A85C-943A7745628E}"/>
              </a:ext>
            </a:extLst>
          </p:cNvPr>
          <p:cNvSpPr txBox="1"/>
          <p:nvPr/>
        </p:nvSpPr>
        <p:spPr>
          <a:xfrm>
            <a:off x="304800" y="3124200"/>
            <a:ext cx="1981200" cy="2462213"/>
          </a:xfrm>
          <a:prstGeom prst="rect">
            <a:avLst/>
          </a:prstGeom>
          <a:noFill/>
        </p:spPr>
        <p:txBody>
          <a:bodyPr wrap="square" rtlCol="0">
            <a:spAutoFit/>
          </a:bodyPr>
          <a:lstStyle/>
          <a:p>
            <a:r>
              <a:rPr lang="en-US" sz="1400" dirty="0"/>
              <a:t>The yellow line was installed for reference.   </a:t>
            </a:r>
          </a:p>
          <a:p>
            <a:r>
              <a:rPr lang="en-US" sz="1400" dirty="0"/>
              <a:t>Through independent research, it has been noted that the strongest storms typically occur with water temps over 26°C – note that all of this data is above the “go/ no-go” line.</a:t>
            </a:r>
          </a:p>
        </p:txBody>
      </p:sp>
      <p:pic>
        <p:nvPicPr>
          <p:cNvPr id="4" name="Picture 3">
            <a:extLst>
              <a:ext uri="{FF2B5EF4-FFF2-40B4-BE49-F238E27FC236}">
                <a16:creationId xmlns:a16="http://schemas.microsoft.com/office/drawing/2014/main" id="{9920B6AE-D780-2045-A116-2706FFFA6FE2}"/>
              </a:ext>
            </a:extLst>
          </p:cNvPr>
          <p:cNvPicPr>
            <a:picLocks noChangeAspect="1"/>
          </p:cNvPicPr>
          <p:nvPr/>
        </p:nvPicPr>
        <p:blipFill>
          <a:blip r:embed="rId2"/>
          <a:stretch>
            <a:fillRect/>
          </a:stretch>
        </p:blipFill>
        <p:spPr>
          <a:xfrm>
            <a:off x="2402796" y="2590800"/>
            <a:ext cx="6741204" cy="4267200"/>
          </a:xfrm>
          <a:prstGeom prst="rect">
            <a:avLst/>
          </a:prstGeom>
        </p:spPr>
      </p:pic>
    </p:spTree>
    <p:extLst>
      <p:ext uri="{BB962C8B-B14F-4D97-AF65-F5344CB8AC3E}">
        <p14:creationId xmlns:p14="http://schemas.microsoft.com/office/powerpoint/2010/main" val="699964484"/>
      </p:ext>
    </p:extLst>
  </p:cSld>
  <p:clrMapOvr>
    <a:masterClrMapping/>
  </p:clrMapOvr>
</p:sld>
</file>

<file path=ppt/theme/theme1.xml><?xml version="1.0" encoding="utf-8"?>
<a:theme xmlns:a="http://schemas.openxmlformats.org/drawingml/2006/main" name="template">
  <a:themeElements>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03399"/>
        </a:lt2>
        <a:accent1>
          <a:srgbClr val="FF66CC"/>
        </a:accent1>
        <a:accent2>
          <a:srgbClr val="6699FF"/>
        </a:accent2>
        <a:accent3>
          <a:srgbClr val="FFFFFF"/>
        </a:accent3>
        <a:accent4>
          <a:srgbClr val="404040"/>
        </a:accent4>
        <a:accent5>
          <a:srgbClr val="FFB8E2"/>
        </a:accent5>
        <a:accent6>
          <a:srgbClr val="5C8AE7"/>
        </a:accent6>
        <a:hlink>
          <a:srgbClr val="FFCC99"/>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33CCFF"/>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33CCFF"/>
        </a:accent1>
        <a:accent2>
          <a:srgbClr val="6699FF"/>
        </a:accent2>
        <a:accent3>
          <a:srgbClr val="FFFFFF"/>
        </a:accent3>
        <a:accent4>
          <a:srgbClr val="404040"/>
        </a:accent4>
        <a:accent5>
          <a:srgbClr val="ADE2FF"/>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3333CC"/>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003399"/>
        </a:lt2>
        <a:accent1>
          <a:srgbClr val="D7995B"/>
        </a:accent1>
        <a:accent2>
          <a:srgbClr val="3399FF"/>
        </a:accent2>
        <a:accent3>
          <a:srgbClr val="FFFFFF"/>
        </a:accent3>
        <a:accent4>
          <a:srgbClr val="404040"/>
        </a:accent4>
        <a:accent5>
          <a:srgbClr val="E8CAB5"/>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061148"/>
        </a:lt2>
        <a:accent1>
          <a:srgbClr val="D41215"/>
        </a:accent1>
        <a:accent2>
          <a:srgbClr val="365DB7"/>
        </a:accent2>
        <a:accent3>
          <a:srgbClr val="FFFFFF"/>
        </a:accent3>
        <a:accent4>
          <a:srgbClr val="404040"/>
        </a:accent4>
        <a:accent5>
          <a:srgbClr val="E6AAAA"/>
        </a:accent5>
        <a:accent6>
          <a:srgbClr val="3053A6"/>
        </a:accent6>
        <a:hlink>
          <a:srgbClr val="577CCD"/>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3733</TotalTime>
  <Words>931</Words>
  <Application>Microsoft Macintosh PowerPoint</Application>
  <PresentationFormat>On-screen Show (4:3)</PresentationFormat>
  <Paragraphs>133</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Tahoma</vt:lpstr>
      <vt:lpstr>Verdana</vt:lpstr>
      <vt:lpstr>template</vt:lpstr>
      <vt:lpstr>Hurricane Harvey – Track Analysis</vt:lpstr>
      <vt:lpstr>Project Information</vt:lpstr>
      <vt:lpstr>Questions</vt:lpstr>
      <vt:lpstr>Project Data Sources</vt:lpstr>
      <vt:lpstr>Project Data Point Locations</vt:lpstr>
      <vt:lpstr>Data Cleanup</vt:lpstr>
      <vt:lpstr>Data Cleanup, Cont.</vt:lpstr>
      <vt:lpstr>Water Temperature</vt:lpstr>
      <vt:lpstr>Water Temperature Firefly</vt:lpstr>
      <vt:lpstr>Water Salinity</vt:lpstr>
      <vt:lpstr>Air Pressure</vt:lpstr>
      <vt:lpstr>Air Pressure Firefly</vt:lpstr>
      <vt:lpstr>Air Temperature</vt:lpstr>
      <vt:lpstr>Wind Speed</vt:lpstr>
      <vt:lpstr>Limitations </vt:lpstr>
      <vt:lpstr>Conclusions</vt:lpstr>
      <vt:lpstr>Continued Analysis</vt:lpstr>
      <vt:lpstr>Questions</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Jeremy jones</dc:creator>
  <cp:lastModifiedBy>Collins, Stacie L</cp:lastModifiedBy>
  <cp:revision>115</cp:revision>
  <dcterms:created xsi:type="dcterms:W3CDTF">2020-09-16T13:30:06Z</dcterms:created>
  <dcterms:modified xsi:type="dcterms:W3CDTF">2020-09-21T23:20:24Z</dcterms:modified>
</cp:coreProperties>
</file>